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49" r:id="rId1"/>
  </p:sldMasterIdLst>
  <p:notesMasterIdLst>
    <p:notesMasterId r:id="rId11"/>
  </p:notesMasterIdLst>
  <p:handoutMasterIdLst>
    <p:handoutMasterId r:id="rId12"/>
  </p:handoutMasterIdLst>
  <p:sldIdLst>
    <p:sldId id="275" r:id="rId2"/>
    <p:sldId id="272" r:id="rId3"/>
    <p:sldId id="277" r:id="rId4"/>
    <p:sldId id="273" r:id="rId5"/>
    <p:sldId id="271" r:id="rId6"/>
    <p:sldId id="274" r:id="rId7"/>
    <p:sldId id="276" r:id="rId8"/>
    <p:sldId id="278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197" autoAdjust="0"/>
    <p:restoredTop sz="91705" autoAdjust="0"/>
  </p:normalViewPr>
  <p:slideViewPr>
    <p:cSldViewPr snapToGrid="0" snapToObjects="1">
      <p:cViewPr>
        <p:scale>
          <a:sx n="100" d="100"/>
          <a:sy n="100" d="100"/>
        </p:scale>
        <p:origin x="-1024" y="-128"/>
      </p:cViewPr>
      <p:guideLst>
        <p:guide orient="horz" pos="2139"/>
        <p:guide pos="357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2" d="100"/>
          <a:sy n="92" d="100"/>
        </p:scale>
        <p:origin x="-3096" y="-10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7103E-EDC1-804F-B128-D47BD863421C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CFD02-04C9-2645-A569-F2EA163344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037335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462C0-6394-9446-9ABC-22B87DC9C18D}" type="datetimeFigureOut">
              <a:rPr lang="en-US" smtClean="0"/>
              <a:pPr/>
              <a:t>10/4/12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17D70E-AA89-4046-A9CF-0E52F85146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2806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eorgia"/>
                <a:cs typeface="Georgia"/>
              </a:rPr>
              <a:t>Ice melt, rising seas, more tropical rain, more flooding, and more drought </a:t>
            </a:r>
          </a:p>
          <a:p>
            <a:endParaRPr lang="en-US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eorgia"/>
                <a:cs typeface="Georgia"/>
              </a:rPr>
              <a:t>Tar Sands holds 2x all fossil fuels consumed to date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D70E-AA89-4046-A9CF-0E52F851468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5999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eorgia"/>
                <a:cs typeface="Georgia"/>
              </a:rPr>
              <a:t>Ice melt, rising seas, more tropical rain, more flooding, and more drought </a:t>
            </a:r>
          </a:p>
          <a:p>
            <a:endParaRPr lang="en-US" dirty="0" smtClean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latin typeface="Georgia"/>
                <a:cs typeface="Georgia"/>
              </a:rPr>
              <a:t>Tar Sands holds 2x all fossil fuels consumed to date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7D70E-AA89-4046-A9CF-0E52F851468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35999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38CD7-2C1B-B84C-9887-8BD78BBE3180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9FFB6-D424-334A-91E5-36C565640991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BAC6D-1B71-D347-AFA3-CCFF4E1E2906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40665-1381-EF47-95A4-84B58C404F7C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36E40-5858-BC42-B197-053ED72DC6E7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97B45-11A4-7648-807A-78602831BAAA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3A4-5CC8-0448-BD72-D166AC19C840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ACA93-8601-BD42-9B20-A65C0F395DAE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3E8E5-5981-544C-986C-AF735FAD5B3E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D6F79-F3C0-8F40-A200-509E8B7C4034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9F840-D33A-0345-91BD-4782EEF5C921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4106D-E761-C446-9285-DAB5AB84F572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AC6608F-8C27-5B45-8DD4-8FF1820FA777}" type="datetime1">
              <a:rPr lang="en-US" smtClean="0"/>
              <a:pPr/>
              <a:t>10/4/12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2F7C2EB9-6A41-684B-A21D-449B363D1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322921" y="1295399"/>
            <a:ext cx="6498158" cy="195346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400" b="1" dirty="0" smtClean="0">
                <a:latin typeface="Trebuchet MS"/>
                <a:cs typeface="Trebuchet MS"/>
              </a:rPr>
              <a:t>Sustainable Energy + Carbon Balance</a:t>
            </a:r>
            <a:r>
              <a:rPr lang="en-US" sz="1800" b="1" dirty="0" smtClean="0">
                <a:latin typeface="Trebuchet MS"/>
                <a:cs typeface="Trebuchet MS"/>
              </a:rPr>
              <a:t/>
            </a:r>
            <a:br>
              <a:rPr lang="en-US" sz="1800" b="1" dirty="0" smtClean="0">
                <a:latin typeface="Trebuchet MS"/>
                <a:cs typeface="Trebuchet MS"/>
              </a:rPr>
            </a:br>
            <a:r>
              <a:rPr lang="en-US" sz="1800" b="1" dirty="0" smtClean="0">
                <a:latin typeface="Trebuchet MS"/>
                <a:cs typeface="Trebuchet MS"/>
              </a:rPr>
              <a:t/>
            </a:r>
            <a:br>
              <a:rPr lang="en-US" sz="1800" b="1" dirty="0" smtClean="0">
                <a:latin typeface="Trebuchet MS"/>
                <a:cs typeface="Trebuchet MS"/>
              </a:rPr>
            </a:br>
            <a:r>
              <a:rPr lang="en-US" sz="1400" dirty="0" smtClean="0">
                <a:solidFill>
                  <a:srgbClr val="008000"/>
                </a:solidFill>
                <a:latin typeface="Georgia"/>
                <a:cs typeface="Georgia"/>
              </a:rPr>
              <a:t/>
            </a:r>
            <a:br>
              <a:rPr lang="en-US" sz="1400" dirty="0" smtClean="0">
                <a:solidFill>
                  <a:srgbClr val="008000"/>
                </a:solidFill>
                <a:latin typeface="Georgia"/>
                <a:cs typeface="Georgia"/>
              </a:rPr>
            </a:br>
            <a:r>
              <a:rPr lang="en-US" sz="1400" dirty="0" smtClean="0">
                <a:solidFill>
                  <a:srgbClr val="008000"/>
                </a:solidFill>
                <a:latin typeface="Georgia"/>
                <a:cs typeface="Georgia"/>
              </a:rPr>
              <a:t>2012 Energy Efficiency Symposium </a:t>
            </a:r>
            <a:br>
              <a:rPr lang="en-US" sz="1400" dirty="0" smtClean="0">
                <a:solidFill>
                  <a:srgbClr val="008000"/>
                </a:solidFill>
                <a:latin typeface="Georgia"/>
                <a:cs typeface="Georgia"/>
              </a:rPr>
            </a:br>
            <a:r>
              <a:rPr lang="en-US" sz="1400" dirty="0" smtClean="0">
                <a:solidFill>
                  <a:srgbClr val="008000"/>
                </a:solidFill>
                <a:latin typeface="Georgia"/>
                <a:cs typeface="Georgia"/>
              </a:rPr>
              <a:t>IEEE Buenaventura, Westlake Village, CA</a:t>
            </a:r>
            <a:endParaRPr lang="en-US" sz="1400" dirty="0">
              <a:solidFill>
                <a:srgbClr val="00800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Presented </a:t>
            </a:r>
          </a:p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by </a:t>
            </a:r>
          </a:p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Tom McGrath</a:t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</a:b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Founder, Channel Islands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/>
                <a:cs typeface="Georgia"/>
              </a:rPr>
              <a:t>BioEnergy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Overview</a:t>
            </a:r>
            <a:endParaRPr lang="en-US" b="1" dirty="0"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Numbers</a:t>
            </a:r>
            <a:endParaRPr lang="en-US" sz="2800" b="1" dirty="0" smtClean="0">
              <a:solidFill>
                <a:srgbClr val="008000"/>
              </a:solidFill>
              <a:latin typeface="Trebuchet MS"/>
              <a:cs typeface="Trebuchet MS"/>
            </a:endParaRPr>
          </a:p>
          <a:p>
            <a:pPr lvl="1"/>
            <a:r>
              <a:rPr lang="en-US" sz="2162" dirty="0" smtClean="0">
                <a:solidFill>
                  <a:schemeClr val="tx1"/>
                </a:solidFill>
                <a:latin typeface="Georgia"/>
                <a:cs typeface="Georgia"/>
              </a:rPr>
              <a:t>Eco-system perspective</a:t>
            </a:r>
          </a:p>
          <a:p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What?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  <a:latin typeface="Georgia"/>
                <a:cs typeface="Georgia"/>
              </a:rPr>
              <a:t>BioWaste+BioEnergy</a:t>
            </a:r>
            <a:endParaRPr lang="en-US" dirty="0" smtClean="0">
              <a:solidFill>
                <a:schemeClr val="tx1"/>
              </a:solidFill>
              <a:latin typeface="Georgia"/>
              <a:cs typeface="Georgia"/>
            </a:endParaRPr>
          </a:p>
          <a:p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Why?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  <a:latin typeface="Georgia"/>
                <a:cs typeface="Georgia"/>
              </a:rPr>
              <a:t>Profitable, Efficient, Sustainable Waste and Energy Solutions</a:t>
            </a:r>
          </a:p>
          <a:p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How?</a:t>
            </a:r>
          </a:p>
          <a:p>
            <a:pPr lvl="1"/>
            <a:r>
              <a:rPr lang="en-US" sz="2200" dirty="0" smtClean="0">
                <a:solidFill>
                  <a:srgbClr val="000000"/>
                </a:solidFill>
                <a:latin typeface="Georgia"/>
                <a:cs typeface="Georgia"/>
              </a:rPr>
              <a:t>Three (3) Biomass – </a:t>
            </a:r>
            <a:r>
              <a:rPr lang="en-US" sz="2200" dirty="0" err="1" smtClean="0">
                <a:solidFill>
                  <a:srgbClr val="000000"/>
                </a:solidFill>
                <a:latin typeface="Georgia"/>
                <a:cs typeface="Georgia"/>
              </a:rPr>
              <a:t>BioEnergy</a:t>
            </a:r>
            <a:r>
              <a:rPr lang="en-US" sz="2200" dirty="0" smtClean="0">
                <a:solidFill>
                  <a:srgbClr val="000000"/>
                </a:solidFill>
                <a:latin typeface="Georgia"/>
                <a:cs typeface="Georgia"/>
              </a:rPr>
              <a:t> Subsystems</a:t>
            </a:r>
          </a:p>
          <a:p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Who?</a:t>
            </a:r>
          </a:p>
          <a:p>
            <a:pPr lvl="1"/>
            <a:r>
              <a:rPr lang="en-US" sz="2200" dirty="0" smtClean="0">
                <a:solidFill>
                  <a:srgbClr val="000000"/>
                </a:solidFill>
                <a:latin typeface="Georgia"/>
                <a:cs typeface="Georgia"/>
              </a:rPr>
              <a:t>Channel Islands </a:t>
            </a:r>
            <a:r>
              <a:rPr lang="en-US" sz="2200" dirty="0" err="1" smtClean="0">
                <a:solidFill>
                  <a:srgbClr val="000000"/>
                </a:solidFill>
                <a:latin typeface="Georgia"/>
                <a:cs typeface="Georgia"/>
              </a:rPr>
              <a:t>BioEnergy</a:t>
            </a:r>
            <a:endParaRPr lang="en-US" sz="2200" dirty="0" smtClean="0">
              <a:solidFill>
                <a:srgbClr val="000000"/>
              </a:solidFill>
              <a:latin typeface="Georgia"/>
              <a:cs typeface="Georgia"/>
            </a:endParaRP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9275" y="6356350"/>
            <a:ext cx="3771900" cy="365125"/>
          </a:xfrm>
        </p:spPr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Numbers</a:t>
            </a:r>
            <a: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</a:br>
            <a:r>
              <a:rPr lang="en-US" sz="32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Eco-system </a:t>
            </a:r>
            <a:r>
              <a:rPr lang="en-US" sz="32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Perspective</a:t>
            </a:r>
            <a:endParaRPr lang="en-US" sz="3200" b="1" dirty="0"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/>
                <a:cs typeface="Georgia"/>
              </a:rPr>
              <a:t>2</a:t>
            </a:r>
            <a:r>
              <a:rPr lang="en-US" baseline="30000" dirty="0" smtClean="0">
                <a:latin typeface="Georgia"/>
                <a:cs typeface="Georgia"/>
              </a:rPr>
              <a:t>o</a:t>
            </a:r>
            <a:r>
              <a:rPr lang="en-US" dirty="0" smtClean="0">
                <a:latin typeface="Georgia"/>
                <a:cs typeface="Georgia"/>
              </a:rPr>
              <a:t> C</a:t>
            </a:r>
          </a:p>
          <a:p>
            <a:pPr lvl="1"/>
            <a:r>
              <a:rPr lang="en-US" dirty="0">
                <a:latin typeface="Georgia"/>
                <a:cs typeface="Georgia"/>
              </a:rPr>
              <a:t>0.8</a:t>
            </a:r>
            <a:r>
              <a:rPr lang="en-US" baseline="30000" dirty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  + </a:t>
            </a:r>
            <a:r>
              <a:rPr lang="en-US" baseline="30000" dirty="0" smtClean="0">
                <a:latin typeface="Georgia"/>
                <a:cs typeface="Georgia"/>
              </a:rPr>
              <a:t> </a:t>
            </a:r>
            <a:r>
              <a:rPr lang="en-US" dirty="0">
                <a:latin typeface="Georgia"/>
                <a:cs typeface="Georgia"/>
              </a:rPr>
              <a:t>0.8</a:t>
            </a:r>
            <a:r>
              <a:rPr lang="en-US" baseline="30000" dirty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  =  1.6</a:t>
            </a:r>
            <a:r>
              <a:rPr lang="en-US" baseline="30000" dirty="0" smtClean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</a:t>
            </a:r>
            <a:endParaRPr lang="en-US" dirty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500 ppm 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150 years  –&gt;  280ppm  to  400ppm</a:t>
            </a:r>
          </a:p>
          <a:p>
            <a:pPr marL="349250" lvl="1" indent="0">
              <a:buNone/>
            </a:pPr>
            <a:endParaRPr lang="en-US" dirty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7B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80M  </a:t>
            </a:r>
            <a:r>
              <a:rPr lang="en-US" dirty="0">
                <a:latin typeface="Georgia"/>
                <a:cs typeface="Georgia"/>
              </a:rPr>
              <a:t>–</a:t>
            </a:r>
            <a:r>
              <a:rPr lang="en-US" dirty="0" smtClean="0">
                <a:latin typeface="Georgia"/>
                <a:cs typeface="Georgia"/>
              </a:rPr>
              <a:t>&gt;  16B  by  2100</a:t>
            </a:r>
            <a:endParaRPr lang="en-US" dirty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What? </a:t>
            </a:r>
            <a: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</a:br>
            <a:r>
              <a:rPr lang="en-US" sz="3200" b="1" dirty="0" err="1" smtClean="0">
                <a:solidFill>
                  <a:srgbClr val="008000"/>
                </a:solidFill>
                <a:latin typeface="Trebuchet MS"/>
                <a:cs typeface="Trebuchet MS"/>
              </a:rPr>
              <a:t>BioWaste+BioEnergy</a:t>
            </a:r>
            <a:endParaRPr lang="en-US" sz="3200" b="1" dirty="0">
              <a:solidFill>
                <a:srgbClr val="008000"/>
              </a:solidFill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824" dirty="0" smtClean="0">
                <a:latin typeface="Georgia"/>
                <a:cs typeface="Georgia"/>
              </a:rPr>
              <a:t>Generate base-load electricity from Biomass</a:t>
            </a: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Anaerobic Digestion (AD) produces methane</a:t>
            </a:r>
          </a:p>
          <a:p>
            <a:pPr lvl="1"/>
            <a:r>
              <a:rPr lang="en-US" sz="2000" dirty="0">
                <a:latin typeface="Georgia"/>
                <a:cs typeface="Georgia"/>
              </a:rPr>
              <a:t>S</a:t>
            </a:r>
            <a:r>
              <a:rPr lang="en-US" sz="2000" dirty="0" smtClean="0">
                <a:latin typeface="Georgia"/>
                <a:cs typeface="Georgia"/>
              </a:rPr>
              <a:t>low Pyrolysis produces syngas</a:t>
            </a: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Reform methane/syngas to isolate hydrogen for fuel cells</a:t>
            </a:r>
          </a:p>
          <a:p>
            <a:pPr lvl="0"/>
            <a:r>
              <a:rPr lang="en-US" sz="2824" dirty="0" smtClean="0">
                <a:latin typeface="Georgia"/>
                <a:cs typeface="Georgia"/>
              </a:rPr>
              <a:t>Transform </a:t>
            </a:r>
            <a:r>
              <a:rPr lang="en-US" sz="2824" dirty="0" err="1" smtClean="0">
                <a:latin typeface="Georgia"/>
                <a:cs typeface="Georgia"/>
              </a:rPr>
              <a:t>BioWaste</a:t>
            </a:r>
            <a:r>
              <a:rPr lang="en-US" sz="2824" dirty="0" smtClean="0">
                <a:latin typeface="Georgia"/>
                <a:cs typeface="Georgia"/>
              </a:rPr>
              <a:t> to </a:t>
            </a:r>
            <a:r>
              <a:rPr lang="en-US" sz="2824" dirty="0" err="1" smtClean="0">
                <a:latin typeface="Georgia"/>
                <a:cs typeface="Georgia"/>
              </a:rPr>
              <a:t>Biochar</a:t>
            </a:r>
            <a:r>
              <a:rPr lang="en-US" sz="2824" dirty="0" smtClean="0">
                <a:latin typeface="Georgia"/>
                <a:cs typeface="Georgia"/>
              </a:rPr>
              <a:t> and </a:t>
            </a:r>
            <a:r>
              <a:rPr lang="en-US" sz="2824" dirty="0" err="1" smtClean="0">
                <a:latin typeface="Georgia"/>
                <a:cs typeface="Georgia"/>
              </a:rPr>
              <a:t>BioEnergy</a:t>
            </a:r>
            <a:endParaRPr lang="en-US" sz="2824" dirty="0" smtClean="0">
              <a:latin typeface="Georgia"/>
              <a:cs typeface="Georgia"/>
            </a:endParaRP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No hazardous (costly) downstream air, land, or water pollution </a:t>
            </a:r>
          </a:p>
          <a:p>
            <a:pPr lvl="0"/>
            <a:r>
              <a:rPr lang="en-US" sz="2824" dirty="0" smtClean="0">
                <a:latin typeface="Georgia"/>
                <a:cs typeface="Georgia"/>
              </a:rPr>
              <a:t>Tune system for fuel cell electricity</a:t>
            </a: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Scale for local available waste and electricity need</a:t>
            </a: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Optimize end-to-end </a:t>
            </a:r>
            <a:r>
              <a:rPr lang="en-US" sz="2000" dirty="0" err="1" smtClean="0">
                <a:latin typeface="Georgia"/>
                <a:cs typeface="Georgia"/>
              </a:rPr>
              <a:t>BioStream</a:t>
            </a:r>
            <a:r>
              <a:rPr lang="en-US" sz="2000" dirty="0" smtClean="0">
                <a:latin typeface="Georgia"/>
                <a:cs typeface="Georgia"/>
              </a:rPr>
              <a:t> value</a:t>
            </a:r>
          </a:p>
          <a:p>
            <a:pPr lvl="1"/>
            <a:r>
              <a:rPr lang="en-US" sz="2000" dirty="0" smtClean="0">
                <a:latin typeface="Georgia"/>
                <a:cs typeface="Georgia"/>
              </a:rPr>
              <a:t>Optimize carbon balance </a:t>
            </a:r>
            <a:r>
              <a:rPr lang="en-US" sz="2000" dirty="0" err="1" smtClean="0">
                <a:latin typeface="Georgia"/>
                <a:cs typeface="Georgia"/>
                <a:sym typeface="Wingdings"/>
              </a:rPr>
              <a:t></a:t>
            </a:r>
            <a:r>
              <a:rPr lang="en-US" sz="2000" dirty="0" smtClean="0">
                <a:latin typeface="Georgia"/>
                <a:cs typeface="Georgia"/>
              </a:rPr>
              <a:t> </a:t>
            </a:r>
            <a:r>
              <a:rPr lang="en-US" sz="2000" dirty="0" err="1" smtClean="0">
                <a:latin typeface="Georgia"/>
                <a:cs typeface="Georgia"/>
              </a:rPr>
              <a:t>Biochar</a:t>
            </a:r>
            <a:r>
              <a:rPr lang="en-US" sz="2000" dirty="0" smtClean="0">
                <a:latin typeface="Georgia"/>
                <a:cs typeface="Georgia"/>
              </a:rPr>
              <a:t> sequesters carbon in soil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5"/>
            <a:ext cx="8042276" cy="1784724"/>
          </a:xfrm>
        </p:spPr>
        <p:txBody>
          <a:bodyPr>
            <a:normAutofit fontScale="90000"/>
          </a:bodyPr>
          <a:lstStyle/>
          <a:p>
            <a:r>
              <a:rPr lang="en-US" sz="5111" b="1" dirty="0" smtClean="0">
                <a:latin typeface="Trebuchet MS"/>
                <a:cs typeface="Trebuchet MS"/>
              </a:rPr>
              <a:t>Why?</a:t>
            </a:r>
            <a: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</a:br>
            <a:r>
              <a:rPr lang="en-US" sz="3556" b="1" dirty="0" smtClean="0">
                <a:solidFill>
                  <a:srgbClr val="008000"/>
                </a:solidFill>
                <a:latin typeface="Trebuchet MS"/>
                <a:cs typeface="Trebuchet MS"/>
              </a:rPr>
              <a:t>Profitable, Efficient, Sustainable Waste and Energy Solution</a:t>
            </a:r>
            <a:endParaRPr lang="en-US" sz="3556" b="1" dirty="0">
              <a:solidFill>
                <a:srgbClr val="0000FF"/>
              </a:solidFill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082800"/>
            <a:ext cx="8042276" cy="379730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latin typeface="Georgia"/>
                <a:cs typeface="Georgia"/>
              </a:rPr>
              <a:t>Generate distributed electrical power </a:t>
            </a:r>
          </a:p>
          <a:p>
            <a:r>
              <a:rPr lang="en-US" sz="2400" dirty="0" smtClean="0">
                <a:latin typeface="Georgia"/>
                <a:cs typeface="Georgia"/>
              </a:rPr>
              <a:t>Transform local untapped biomass </a:t>
            </a:r>
          </a:p>
          <a:p>
            <a:pPr lvl="1"/>
            <a:r>
              <a:rPr lang="en-US" sz="1800" dirty="0" smtClean="0">
                <a:latin typeface="Georgia"/>
                <a:cs typeface="Georgia"/>
              </a:rPr>
              <a:t>Waste-to-energy asset by generating scalable on-site electricity </a:t>
            </a:r>
          </a:p>
          <a:p>
            <a:r>
              <a:rPr lang="en-US" sz="2400" dirty="0" smtClean="0">
                <a:latin typeface="Georgia"/>
                <a:cs typeface="Georgia"/>
              </a:rPr>
              <a:t>Improve greenhouse gas balance </a:t>
            </a:r>
          </a:p>
          <a:p>
            <a:pPr lvl="1"/>
            <a:r>
              <a:rPr lang="en-US" sz="1800" dirty="0" smtClean="0">
                <a:latin typeface="Georgia"/>
                <a:cs typeface="Georgia"/>
              </a:rPr>
              <a:t>Beyond standalone </a:t>
            </a:r>
            <a:r>
              <a:rPr lang="en-US" sz="1800" dirty="0" err="1" smtClean="0">
                <a:latin typeface="Georgia"/>
                <a:cs typeface="Georgia"/>
              </a:rPr>
              <a:t>BioEnergy</a:t>
            </a:r>
            <a:r>
              <a:rPr lang="en-US" sz="1800" dirty="0" smtClean="0">
                <a:latin typeface="Georgia"/>
                <a:cs typeface="Georgia"/>
              </a:rPr>
              <a:t> deployment</a:t>
            </a:r>
          </a:p>
          <a:p>
            <a:r>
              <a:rPr lang="en-US" sz="2400" dirty="0" smtClean="0">
                <a:latin typeface="Georgia"/>
                <a:cs typeface="Georgia"/>
              </a:rPr>
              <a:t>Reform Methane and Syngas </a:t>
            </a:r>
          </a:p>
          <a:p>
            <a:pPr lvl="1"/>
            <a:r>
              <a:rPr lang="en-US" sz="1800" dirty="0" smtClean="0">
                <a:latin typeface="Georgia"/>
                <a:cs typeface="Georgia"/>
              </a:rPr>
              <a:t>Boost hydrogen input to fuel cells</a:t>
            </a:r>
          </a:p>
          <a:p>
            <a:r>
              <a:rPr lang="en-US" sz="2400" dirty="0" smtClean="0">
                <a:latin typeface="Georgia"/>
                <a:cs typeface="Georgia"/>
              </a:rPr>
              <a:t>Refine end-to-end system performance </a:t>
            </a:r>
          </a:p>
          <a:p>
            <a:pPr lvl="1"/>
            <a:r>
              <a:rPr lang="en-US" sz="1800" dirty="0" smtClean="0">
                <a:latin typeface="Georgia"/>
                <a:cs typeface="Georgia"/>
              </a:rPr>
              <a:t>Scale for local needs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9275" y="6356350"/>
            <a:ext cx="3759200" cy="365125"/>
          </a:xfrm>
        </p:spPr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How?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Three (3) </a:t>
            </a:r>
            <a:r>
              <a:rPr lang="en-US" sz="2800" b="1" dirty="0" err="1" smtClean="0">
                <a:solidFill>
                  <a:srgbClr val="008000"/>
                </a:solidFill>
                <a:latin typeface="Trebuchet MS"/>
                <a:cs typeface="Trebuchet MS"/>
              </a:rPr>
              <a:t>BioWaste-BioEnergy</a:t>
            </a:r>
            <a:r>
              <a:rPr lang="en-US" sz="28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 Subsystems</a:t>
            </a:r>
            <a:endParaRPr lang="en-US" sz="2800" b="1" dirty="0">
              <a:solidFill>
                <a:srgbClr val="008000"/>
              </a:solidFill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4532"/>
            <a:ext cx="8042276" cy="4499069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n-US" sz="1400" b="1" dirty="0" smtClean="0">
                <a:latin typeface="Georgia"/>
                <a:cs typeface="Georgia"/>
              </a:rPr>
              <a:t>Anaerobic Digestion (AD) and Slow </a:t>
            </a:r>
            <a:r>
              <a:rPr lang="en-US" sz="1400" b="1" dirty="0" err="1" smtClean="0">
                <a:latin typeface="Georgia"/>
                <a:cs typeface="Georgia"/>
              </a:rPr>
              <a:t>Pyrolysis</a:t>
            </a:r>
            <a:r>
              <a:rPr lang="en-US" sz="1400" dirty="0" smtClean="0">
                <a:latin typeface="Georgia"/>
                <a:cs typeface="Georgia"/>
              </a:rPr>
              <a:t>:  </a:t>
            </a:r>
          </a:p>
          <a:p>
            <a:pPr lvl="1"/>
            <a:r>
              <a:rPr lang="en-US" sz="1400" b="1" dirty="0" smtClean="0">
                <a:latin typeface="Georgia"/>
                <a:cs typeface="Georgia"/>
                <a:sym typeface="Wingdings"/>
              </a:rPr>
              <a:t>Configuration 1: 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AD</a:t>
            </a:r>
            <a:r>
              <a:rPr lang="en-US" sz="1400" b="1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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Methane only</a:t>
            </a:r>
          </a:p>
          <a:p>
            <a:pPr lvl="1"/>
            <a:r>
              <a:rPr lang="en-US" sz="1400" b="1" dirty="0" smtClean="0">
                <a:latin typeface="Georgia"/>
                <a:cs typeface="Georgia"/>
                <a:sym typeface="Wingdings"/>
              </a:rPr>
              <a:t>Configuration 2: 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Slow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Pyrolysis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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Biochar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+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Syngas</a:t>
            </a:r>
            <a:endParaRPr lang="en-US" sz="1400" dirty="0" smtClean="0">
              <a:latin typeface="Georgia"/>
              <a:cs typeface="Georgia"/>
              <a:sym typeface="Wingdings"/>
            </a:endParaRPr>
          </a:p>
          <a:p>
            <a:pPr lvl="1"/>
            <a:r>
              <a:rPr lang="en-US" sz="1400" b="1" dirty="0" smtClean="0">
                <a:latin typeface="Georgia"/>
                <a:cs typeface="Georgia"/>
                <a:sym typeface="Wingdings"/>
              </a:rPr>
              <a:t>Configuration 3: 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AD + Slow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Pyrolysis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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Biochar</a:t>
            </a:r>
            <a:r>
              <a:rPr lang="en-US" sz="1400" dirty="0" smtClean="0">
                <a:latin typeface="Georgia"/>
                <a:cs typeface="Georgia"/>
                <a:sym typeface="Wingdings"/>
              </a:rPr>
              <a:t> + Methane + </a:t>
            </a:r>
            <a:r>
              <a:rPr lang="en-US" sz="1400" dirty="0" err="1" smtClean="0">
                <a:latin typeface="Georgia"/>
                <a:cs typeface="Georgia"/>
                <a:sym typeface="Wingdings"/>
              </a:rPr>
              <a:t>Syngas</a:t>
            </a:r>
            <a:endParaRPr lang="en-US" sz="1400" dirty="0" smtClean="0">
              <a:latin typeface="Georgia"/>
              <a:cs typeface="Georgia"/>
            </a:endParaRPr>
          </a:p>
          <a:p>
            <a:pPr lvl="0">
              <a:buFont typeface="+mj-lt"/>
              <a:buAutoNum type="arabicPeriod"/>
            </a:pPr>
            <a:r>
              <a:rPr lang="en-US" sz="1400" b="1" dirty="0" smtClean="0">
                <a:latin typeface="Georgia"/>
                <a:cs typeface="Georgia"/>
              </a:rPr>
              <a:t>Gas Reformer</a:t>
            </a:r>
            <a:r>
              <a:rPr lang="en-US" sz="1400" dirty="0" smtClean="0">
                <a:latin typeface="Georgia"/>
                <a:cs typeface="Georgia"/>
              </a:rPr>
              <a:t>: transform Methane and/or Syngas into hydrogen + other useful gases</a:t>
            </a:r>
          </a:p>
          <a:p>
            <a:pPr lvl="0">
              <a:buFont typeface="+mj-lt"/>
              <a:buAutoNum type="arabicPeriod"/>
            </a:pPr>
            <a:r>
              <a:rPr lang="en-US" sz="1400" b="1" dirty="0" smtClean="0">
                <a:latin typeface="Georgia"/>
                <a:cs typeface="Georgia"/>
              </a:rPr>
              <a:t>Channel Islands Fuel Cells</a:t>
            </a:r>
            <a:r>
              <a:rPr lang="en-US" sz="1400" dirty="0" smtClean="0">
                <a:latin typeface="Georgia"/>
                <a:cs typeface="Georgia"/>
              </a:rPr>
              <a:t>: directly convert hydrogen into electrical power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6896" y="4216221"/>
            <a:ext cx="896804" cy="53595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00" dirty="0" smtClean="0">
              <a:solidFill>
                <a:srgbClr val="000000"/>
              </a:solidFill>
            </a:endParaRPr>
          </a:p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6896" y="4752180"/>
            <a:ext cx="896804" cy="5029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 smtClean="0">
                <a:solidFill>
                  <a:srgbClr val="000000"/>
                </a:solidFill>
              </a:rPr>
              <a:t>WGS</a:t>
            </a:r>
            <a:r>
              <a:rPr lang="en-US" sz="1000" dirty="0" smtClean="0">
                <a:solidFill>
                  <a:srgbClr val="000000"/>
                </a:solidFill>
              </a:rPr>
              <a:t> + </a:t>
            </a:r>
            <a:r>
              <a:rPr lang="en-US" sz="1000" b="1" dirty="0" smtClean="0">
                <a:solidFill>
                  <a:srgbClr val="000000"/>
                </a:solidFill>
              </a:rPr>
              <a:t>PSA</a:t>
            </a:r>
          </a:p>
        </p:txBody>
      </p:sp>
      <p:sp>
        <p:nvSpPr>
          <p:cNvPr id="9" name="Rectangle 8"/>
          <p:cNvSpPr/>
          <p:nvPr/>
        </p:nvSpPr>
        <p:spPr>
          <a:xfrm>
            <a:off x="2016125" y="4752179"/>
            <a:ext cx="1358900" cy="5029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800" dirty="0" smtClean="0"/>
          </a:p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Pyrolysis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16125" y="4185442"/>
            <a:ext cx="1358900" cy="56673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AD</a:t>
            </a:r>
          </a:p>
        </p:txBody>
      </p:sp>
      <p:sp>
        <p:nvSpPr>
          <p:cNvPr id="11" name="Cloud 10"/>
          <p:cNvSpPr/>
          <p:nvPr/>
        </p:nvSpPr>
        <p:spPr>
          <a:xfrm>
            <a:off x="685801" y="4302599"/>
            <a:ext cx="1193800" cy="91440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>
                <a:solidFill>
                  <a:srgbClr val="000000"/>
                </a:solidFill>
              </a:rPr>
              <a:t>Biomass</a:t>
            </a:r>
            <a:endParaRPr lang="en-US" sz="1100" b="1" dirty="0">
              <a:solidFill>
                <a:srgbClr val="000000"/>
              </a:solidFill>
            </a:endParaRPr>
          </a:p>
        </p:txBody>
      </p:sp>
      <p:sp>
        <p:nvSpPr>
          <p:cNvPr id="12" name="12-Point Star 11"/>
          <p:cNvSpPr/>
          <p:nvPr/>
        </p:nvSpPr>
        <p:spPr>
          <a:xfrm>
            <a:off x="2562225" y="5455152"/>
            <a:ext cx="1374775" cy="436544"/>
          </a:xfrm>
          <a:prstGeom prst="star12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err="1" smtClean="0">
                <a:solidFill>
                  <a:schemeClr val="tx1"/>
                </a:solidFill>
              </a:rPr>
              <a:t>Biochar</a:t>
            </a:r>
            <a:endParaRPr lang="en-US" sz="1100" b="1" dirty="0">
              <a:solidFill>
                <a:schemeClr val="tx1"/>
              </a:solidFill>
            </a:endParaRPr>
          </a:p>
        </p:txBody>
      </p:sp>
      <p:sp>
        <p:nvSpPr>
          <p:cNvPr id="15" name="Cube 14"/>
          <p:cNvSpPr/>
          <p:nvPr/>
        </p:nvSpPr>
        <p:spPr>
          <a:xfrm>
            <a:off x="6163183" y="4180975"/>
            <a:ext cx="1216152" cy="1069657"/>
          </a:xfrm>
          <a:prstGeom prst="cube">
            <a:avLst>
              <a:gd name="adj" fmla="val 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00" dirty="0" smtClean="0"/>
          </a:p>
          <a:p>
            <a:pPr algn="ctr"/>
            <a:endParaRPr lang="en-US" sz="1000" dirty="0" smtClean="0"/>
          </a:p>
          <a:p>
            <a:pPr algn="ctr"/>
            <a:endParaRPr lang="en-US" sz="1000" dirty="0" smtClean="0"/>
          </a:p>
        </p:txBody>
      </p:sp>
      <p:sp>
        <p:nvSpPr>
          <p:cNvPr id="16" name="Lightning Bolt 15"/>
          <p:cNvSpPr/>
          <p:nvPr/>
        </p:nvSpPr>
        <p:spPr>
          <a:xfrm>
            <a:off x="7848850" y="4127320"/>
            <a:ext cx="482133" cy="654841"/>
          </a:xfrm>
          <a:prstGeom prst="lightningBol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1722630" y="4517111"/>
            <a:ext cx="6126220" cy="457517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alpha val="29000"/>
                </a:schemeClr>
              </a:gs>
              <a:gs pos="100000">
                <a:srgbClr val="FFFFFF">
                  <a:alpha val="48000"/>
                </a:srgbClr>
              </a:gs>
            </a:gsLst>
            <a:path path="circle">
              <a:fillToRect l="100000" t="100000"/>
            </a:path>
            <a:tileRect r="-100000" b="-100000"/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TextBox 17"/>
          <p:cNvSpPr txBox="1"/>
          <p:nvPr/>
        </p:nvSpPr>
        <p:spPr>
          <a:xfrm>
            <a:off x="7688914" y="4955387"/>
            <a:ext cx="684202" cy="46166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1080000" lon="0" rev="0"/>
              </a:camera>
              <a:lightRig rig="threePt" dir="t"/>
            </a:scene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</a:t>
            </a:r>
            <a:r>
              <a:rPr lang="en-US" sz="2400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O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38525" y="4267457"/>
            <a:ext cx="1044576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1080000" lon="0" rev="0"/>
              </a:camera>
              <a:lightRig rig="threePt" dir="t"/>
            </a:scene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Methane</a:t>
            </a:r>
            <a:endParaRPr lang="en-US" sz="1600" b="1" i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Frame 19"/>
          <p:cNvSpPr/>
          <p:nvPr/>
        </p:nvSpPr>
        <p:spPr>
          <a:xfrm>
            <a:off x="264458" y="3668216"/>
            <a:ext cx="8513064" cy="2625142"/>
          </a:xfrm>
          <a:prstGeom prst="frame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79000">
                <a:srgbClr val="47B5E3"/>
              </a:gs>
            </a:gsLst>
            <a:path path="circle">
              <a:fillToRect l="100000" t="100000"/>
            </a:path>
            <a:tileRect r="-100000" b="-100000"/>
          </a:gradFill>
          <a:ln w="3175"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65000">
                  <a:srgbClr val="FFFFFF">
                    <a:alpha val="19000"/>
                  </a:srgbClr>
                </a:gs>
              </a:gsLst>
              <a:lin ang="0" scaled="1"/>
              <a:tileRect/>
            </a:gradFill>
          </a:ln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3983" y="5574196"/>
            <a:ext cx="255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WGS: Water Gas Shift reactor</a:t>
            </a:r>
          </a:p>
          <a:p>
            <a:r>
              <a:rPr lang="en-US" sz="1000" dirty="0" smtClean="0"/>
              <a:t>PSA:   Pressure Swing </a:t>
            </a:r>
            <a:r>
              <a:rPr lang="en-US" sz="1000" dirty="0" err="1" smtClean="0"/>
              <a:t>Adsorber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sp>
        <p:nvSpPr>
          <p:cNvPr id="24" name="Down Arrow 23"/>
          <p:cNvSpPr/>
          <p:nvPr/>
        </p:nvSpPr>
        <p:spPr>
          <a:xfrm>
            <a:off x="3022547" y="5250632"/>
            <a:ext cx="242316" cy="2045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602296" y="4261642"/>
            <a:ext cx="9222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/>
              <a:t>Reformer:</a:t>
            </a:r>
            <a:endParaRPr lang="en-US" sz="11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163183" y="4282575"/>
            <a:ext cx="1216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b="1" dirty="0" smtClean="0"/>
              <a:t>Fuel Cells</a:t>
            </a:r>
            <a:endParaRPr lang="en-US" sz="11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5537295" y="4858361"/>
            <a:ext cx="70208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1080000" lon="0" rev="0"/>
              </a:camera>
              <a:lightRig rig="threePt" dir="t"/>
            </a:scene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H</a:t>
            </a:r>
            <a:r>
              <a:rPr lang="en-US" sz="2400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2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63925" y="4854701"/>
            <a:ext cx="1019176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1080000" lon="0" rev="0"/>
              </a:camera>
              <a:lightRig rig="threePt" dir="t"/>
            </a:scene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Syngas</a:t>
            </a:r>
            <a:endParaRPr lang="en-US" sz="1600" b="1" i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5154989" y="5255099"/>
            <a:ext cx="242316" cy="2045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630254" y="5429092"/>
            <a:ext cx="1516352" cy="33855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1080000" lon="0" rev="0"/>
              </a:camera>
              <a:lightRig rig="threePt" dir="t"/>
            </a:scene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Useful Gases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Who?</a:t>
            </a:r>
            <a:br>
              <a:rPr lang="en-US" b="1" dirty="0" smtClean="0">
                <a:latin typeface="Trebuchet MS"/>
                <a:cs typeface="Trebuchet MS"/>
              </a:rPr>
            </a:br>
            <a:r>
              <a:rPr lang="en-US" sz="2800" b="1" dirty="0" smtClean="0">
                <a:solidFill>
                  <a:schemeClr val="accent5"/>
                </a:solidFill>
                <a:latin typeface="Trebuchet MS"/>
                <a:cs typeface="Trebuchet MS"/>
              </a:rPr>
              <a:t>Channel Islands </a:t>
            </a:r>
            <a:r>
              <a:rPr lang="en-US" sz="2800" b="1" dirty="0" err="1" smtClean="0">
                <a:solidFill>
                  <a:schemeClr val="accent5"/>
                </a:solidFill>
                <a:latin typeface="Trebuchet MS"/>
                <a:cs typeface="Trebuchet MS"/>
              </a:rPr>
              <a:t>BioEnergy</a:t>
            </a:r>
            <a:endParaRPr lang="en-US" sz="2800" b="1" dirty="0">
              <a:solidFill>
                <a:schemeClr val="accent5"/>
              </a:solidFill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>
                <a:latin typeface="Georgia"/>
                <a:cs typeface="Georgia"/>
              </a:rPr>
              <a:t>Production costs than half of competition per kWh </a:t>
            </a:r>
          </a:p>
          <a:p>
            <a:pPr lvl="0"/>
            <a:r>
              <a:rPr lang="en-US" dirty="0" smtClean="0">
                <a:latin typeface="Georgia"/>
                <a:cs typeface="Georgia"/>
              </a:rPr>
              <a:t>High energy efficiency  60  - 70%  vs.  30  -  40%  of other waste to energy systems</a:t>
            </a:r>
          </a:p>
          <a:p>
            <a:pPr lvl="0"/>
            <a:r>
              <a:rPr lang="en-US" dirty="0" smtClean="0">
                <a:latin typeface="Georgia"/>
                <a:cs typeface="Georgia"/>
              </a:rPr>
              <a:t>Alkaline fuel cell vs. solid oxide and proton exchange membrane fuel cells -- significant cost savings and reliability boost</a:t>
            </a:r>
          </a:p>
          <a:p>
            <a:pPr lvl="0"/>
            <a:r>
              <a:rPr lang="en-US" dirty="0" smtClean="0">
                <a:latin typeface="Georgia"/>
                <a:cs typeface="Georgia"/>
              </a:rPr>
              <a:t>Easier to maintain in the field, less down-time, increased product life</a:t>
            </a:r>
          </a:p>
          <a:p>
            <a:pPr lvl="0"/>
            <a:r>
              <a:rPr lang="en-US" dirty="0" smtClean="0">
                <a:latin typeface="Georgia"/>
                <a:cs typeface="Georgia"/>
              </a:rPr>
              <a:t>Innovative design, cutting edge fabrication techniques, low parts inventory &amp; local green-tech jobs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rebuchet MS"/>
                <a:cs typeface="Trebuchet MS"/>
              </a:rPr>
              <a:t>Numbers</a:t>
            </a:r>
            <a: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  <a:t/>
            </a:r>
            <a:br>
              <a:rPr lang="en-US" b="1" dirty="0" smtClean="0">
                <a:solidFill>
                  <a:srgbClr val="0000FF"/>
                </a:solidFill>
                <a:latin typeface="Trebuchet MS"/>
                <a:cs typeface="Trebuchet MS"/>
              </a:rPr>
            </a:br>
            <a:r>
              <a:rPr lang="en-US" sz="3200" b="1" dirty="0" smtClean="0">
                <a:solidFill>
                  <a:srgbClr val="008000"/>
                </a:solidFill>
                <a:latin typeface="Trebuchet MS"/>
                <a:cs typeface="Trebuchet MS"/>
              </a:rPr>
              <a:t>Let’s move in the right direction</a:t>
            </a:r>
            <a:endParaRPr lang="en-US" sz="3200" b="1" dirty="0">
              <a:latin typeface="Trebuchet MS"/>
              <a:cs typeface="Trebuchet M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/>
                <a:cs typeface="Georgia"/>
              </a:rPr>
              <a:t>2</a:t>
            </a:r>
            <a:r>
              <a:rPr lang="en-US" baseline="30000" dirty="0" smtClean="0">
                <a:latin typeface="Georgia"/>
                <a:cs typeface="Georgia"/>
              </a:rPr>
              <a:t>o</a:t>
            </a:r>
            <a:r>
              <a:rPr lang="en-US" dirty="0" smtClean="0">
                <a:latin typeface="Georgia"/>
                <a:cs typeface="Georgia"/>
              </a:rPr>
              <a:t> </a:t>
            </a:r>
            <a:r>
              <a:rPr lang="en-US" dirty="0" smtClean="0">
                <a:latin typeface="Georgia"/>
                <a:cs typeface="Georgia"/>
              </a:rPr>
              <a:t>C – 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L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ivable eco-system</a:t>
            </a:r>
            <a:endParaRPr lang="en-US" dirty="0" smtClean="0">
              <a:solidFill>
                <a:srgbClr val="008000"/>
              </a:solidFill>
              <a:latin typeface="Georgia"/>
              <a:cs typeface="Georgia"/>
            </a:endParaRPr>
          </a:p>
          <a:p>
            <a:pPr lvl="1"/>
            <a:r>
              <a:rPr lang="en-US" dirty="0">
                <a:latin typeface="Georgia"/>
                <a:cs typeface="Georgia"/>
              </a:rPr>
              <a:t>0.8</a:t>
            </a:r>
            <a:r>
              <a:rPr lang="en-US" baseline="30000" dirty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  + </a:t>
            </a:r>
            <a:r>
              <a:rPr lang="en-US" baseline="30000" dirty="0" smtClean="0">
                <a:latin typeface="Georgia"/>
                <a:cs typeface="Georgia"/>
              </a:rPr>
              <a:t> </a:t>
            </a:r>
            <a:r>
              <a:rPr lang="en-US" dirty="0">
                <a:latin typeface="Georgia"/>
                <a:cs typeface="Georgia"/>
              </a:rPr>
              <a:t>0.8</a:t>
            </a:r>
            <a:r>
              <a:rPr lang="en-US" baseline="30000" dirty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  =  1.6</a:t>
            </a:r>
            <a:r>
              <a:rPr lang="en-US" baseline="30000" dirty="0" smtClean="0">
                <a:latin typeface="Georgia"/>
                <a:cs typeface="Georgia"/>
              </a:rPr>
              <a:t>o </a:t>
            </a:r>
            <a:r>
              <a:rPr lang="en-US" dirty="0" smtClean="0">
                <a:latin typeface="Georgia"/>
                <a:cs typeface="Georgia"/>
              </a:rPr>
              <a:t>C</a:t>
            </a:r>
            <a:endParaRPr lang="en-US" dirty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500 </a:t>
            </a:r>
            <a:r>
              <a:rPr lang="en-US" dirty="0" err="1" smtClean="0">
                <a:latin typeface="Georgia"/>
                <a:cs typeface="Georgia"/>
              </a:rPr>
              <a:t>ppm</a:t>
            </a:r>
            <a:r>
              <a:rPr lang="en-US" dirty="0" smtClean="0">
                <a:latin typeface="Georgia"/>
                <a:cs typeface="Georgia"/>
              </a:rPr>
              <a:t> –</a:t>
            </a:r>
            <a:r>
              <a:rPr lang="en-US" i="1" dirty="0" smtClean="0">
                <a:latin typeface="Georgia"/>
                <a:cs typeface="Georgia"/>
              </a:rPr>
              <a:t> 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Plant carbon 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to enrich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 soil</a:t>
            </a:r>
            <a:endParaRPr lang="en-US" dirty="0" smtClean="0">
              <a:solidFill>
                <a:srgbClr val="008000"/>
              </a:solidFill>
              <a:latin typeface="Georgia"/>
              <a:cs typeface="Georgia"/>
            </a:endParaRPr>
          </a:p>
          <a:p>
            <a:pPr lvl="1"/>
            <a:r>
              <a:rPr lang="en-US" dirty="0" smtClean="0">
                <a:latin typeface="Georgia"/>
                <a:cs typeface="Georgia"/>
              </a:rPr>
              <a:t>150 years  –&gt;  280ppm  to  400ppm</a:t>
            </a:r>
          </a:p>
          <a:p>
            <a:pPr marL="349250" lvl="1" indent="0">
              <a:buNone/>
            </a:pPr>
            <a:endParaRPr lang="en-US" dirty="0">
              <a:latin typeface="Georgia"/>
              <a:cs typeface="Georgia"/>
            </a:endParaRPr>
          </a:p>
          <a:p>
            <a:r>
              <a:rPr lang="en-US" dirty="0" smtClean="0">
                <a:latin typeface="Georgia"/>
                <a:cs typeface="Georgia"/>
              </a:rPr>
              <a:t>7B – 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C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ure waste stream for human </a:t>
            </a:r>
            <a:r>
              <a:rPr lang="en-US" i="1" dirty="0" smtClean="0">
                <a:solidFill>
                  <a:srgbClr val="008000"/>
                </a:solidFill>
                <a:latin typeface="Georgia"/>
                <a:cs typeface="Georgia"/>
              </a:rPr>
              <a:t>community</a:t>
            </a:r>
            <a:endParaRPr lang="en-US" dirty="0" smtClean="0">
              <a:solidFill>
                <a:srgbClr val="008000"/>
              </a:solidFill>
              <a:latin typeface="Georgia"/>
              <a:cs typeface="Georgia"/>
            </a:endParaRPr>
          </a:p>
          <a:p>
            <a:pPr lvl="1"/>
            <a:r>
              <a:rPr lang="en-US" dirty="0" smtClean="0">
                <a:latin typeface="Georgia"/>
                <a:cs typeface="Georgia"/>
              </a:rPr>
              <a:t>80M  </a:t>
            </a:r>
            <a:r>
              <a:rPr lang="en-US" dirty="0">
                <a:latin typeface="Georgia"/>
                <a:cs typeface="Georgia"/>
              </a:rPr>
              <a:t>–</a:t>
            </a:r>
            <a:r>
              <a:rPr lang="en-US" dirty="0" smtClean="0">
                <a:latin typeface="Georgia"/>
                <a:cs typeface="Georgia"/>
              </a:rPr>
              <a:t>&gt;  16B  by  2100</a:t>
            </a:r>
            <a:endParaRPr lang="en-US" dirty="0">
              <a:latin typeface="Georgia"/>
              <a:cs typeface="Georgia"/>
            </a:endParaRPr>
          </a:p>
          <a:p>
            <a:pPr lvl="1"/>
            <a:endParaRPr lang="en-US" dirty="0" smtClean="0">
              <a:latin typeface="Georgia"/>
              <a:cs typeface="Georg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323783" y="643176"/>
            <a:ext cx="2504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254061"/>
                </a:solidFill>
                <a:latin typeface="Trebuchet MS"/>
                <a:cs typeface="Trebuchet MS"/>
              </a:rPr>
              <a:t>Questions?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34279" y="3022600"/>
            <a:ext cx="304865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eorgia"/>
                <a:cs typeface="Georgia"/>
              </a:rPr>
              <a:t>Contact Tom McGrath</a:t>
            </a:r>
          </a:p>
          <a:p>
            <a:pPr algn="ctr"/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Georgia"/>
                <a:cs typeface="Georgia"/>
              </a:rPr>
              <a:t>310-740-0103</a:t>
            </a:r>
          </a:p>
          <a:p>
            <a:pPr algn="ctr"/>
            <a:r>
              <a:rPr lang="en-US" sz="2000" dirty="0" err="1" smtClean="0">
                <a:solidFill>
                  <a:schemeClr val="accent1">
                    <a:lumMod val="75000"/>
                  </a:schemeClr>
                </a:solidFill>
                <a:latin typeface="Georgia"/>
                <a:cs typeface="Georgia"/>
              </a:rPr>
              <a:t>Tom.McGrath@mac.com</a:t>
            </a:r>
            <a:endParaRPr lang="en-US" sz="2000" dirty="0">
              <a:solidFill>
                <a:schemeClr val="accent1">
                  <a:lumMod val="75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7519" y="6356350"/>
            <a:ext cx="2641600" cy="365125"/>
          </a:xfrm>
        </p:spPr>
        <p:txBody>
          <a:bodyPr/>
          <a:lstStyle/>
          <a:p>
            <a:r>
              <a:rPr lang="en-US" dirty="0" smtClean="0"/>
              <a:t>Channel Islands </a:t>
            </a:r>
            <a:r>
              <a:rPr lang="en-US" dirty="0" err="1" smtClean="0"/>
              <a:t>BioEnergy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8198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1478</TotalTime>
  <Words>581</Words>
  <Application>Microsoft Macintosh PowerPoint</Application>
  <PresentationFormat>On-screen Show (4:3)</PresentationFormat>
  <Paragraphs>104</Paragraphs>
  <Slides>9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Breeze</vt:lpstr>
      <vt:lpstr>Sustainable Energy + Carbon Balance   2012 Energy Efficiency Symposium  IEEE Buenaventura, Westlake Village, CA</vt:lpstr>
      <vt:lpstr>Overview</vt:lpstr>
      <vt:lpstr>Numbers Eco-system Perspective</vt:lpstr>
      <vt:lpstr>What?  BioWaste+BioEnergy</vt:lpstr>
      <vt:lpstr>Why? Profitable, Efficient, Sustainable Waste and Energy Solution</vt:lpstr>
      <vt:lpstr>How? Three (3) BioWaste-BioEnergy Subsystems</vt:lpstr>
      <vt:lpstr>Who? Channel Islands BioEnergy</vt:lpstr>
      <vt:lpstr>Numbers Let’s move in the right direction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Zero Waste/Zero Emissions Fuel Cell Technology</dc:title>
  <dc:creator>Trevor Lecka</dc:creator>
  <cp:lastModifiedBy>Eileen McGrath</cp:lastModifiedBy>
  <cp:revision>95</cp:revision>
  <dcterms:created xsi:type="dcterms:W3CDTF">2012-10-04T16:09:17Z</dcterms:created>
  <dcterms:modified xsi:type="dcterms:W3CDTF">2012-10-04T16:31:55Z</dcterms:modified>
</cp:coreProperties>
</file>