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8"/>
  </p:handout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showGuides="1">
      <p:cViewPr varScale="1">
        <p:scale>
          <a:sx n="72" d="100"/>
          <a:sy n="72" d="100"/>
        </p:scale>
        <p:origin x="1306" y="62"/>
      </p:cViewPr>
      <p:guideLst>
        <p:guide orient="horz" pos="2160"/>
        <p:guide pos="2880"/>
      </p:guideLst>
    </p:cSldViewPr>
  </p:slideViewPr>
  <p:notesTextViewPr>
    <p:cViewPr>
      <p:scale>
        <a:sx n="3" d="2"/>
        <a:sy n="3" d="2"/>
      </p:scale>
      <p:origin x="0" y="0"/>
    </p:cViewPr>
  </p:notesTextViewPr>
  <p:notesViewPr>
    <p:cSldViewPr snapToGrid="0" showGuides="1">
      <p:cViewPr varScale="1">
        <p:scale>
          <a:sx n="55" d="100"/>
          <a:sy n="55" d="100"/>
        </p:scale>
        <p:origin x="2813" y="51"/>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E123FDD-ECC8-4348-9E32-40E0ED811471}" type="datetimeFigureOut">
              <a:rPr lang="en-US" smtClean="0"/>
              <a:t>3/2/2019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9B16388-2A5D-443F-940D-93094F824BB1}" type="slidenum">
              <a:rPr lang="en-US" smtClean="0"/>
              <a:t>‹#›</a:t>
            </a:fld>
            <a:endParaRPr lang="en-US"/>
          </a:p>
        </p:txBody>
      </p:sp>
    </p:spTree>
    <p:extLst>
      <p:ext uri="{BB962C8B-B14F-4D97-AF65-F5344CB8AC3E}">
        <p14:creationId xmlns:p14="http://schemas.microsoft.com/office/powerpoint/2010/main" val="152380800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535A450-C25C-478A-A15F-5A2B03BE0A84}" type="datetimeFigureOut">
              <a:rPr lang="en-US" smtClean="0"/>
              <a:t>3/2/2019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8938C-0568-47D9-A30F-B99512E53C3C}" type="slidenum">
              <a:rPr lang="en-US" smtClean="0"/>
              <a:t>‹#›</a:t>
            </a:fld>
            <a:endParaRPr lang="en-US"/>
          </a:p>
        </p:txBody>
      </p:sp>
    </p:spTree>
    <p:extLst>
      <p:ext uri="{BB962C8B-B14F-4D97-AF65-F5344CB8AC3E}">
        <p14:creationId xmlns:p14="http://schemas.microsoft.com/office/powerpoint/2010/main" val="1811314296"/>
      </p:ext>
    </p:extLst>
  </p:cSld>
  <p:clrMapOvr>
    <a:masterClrMapping/>
  </p:clrMapOvr>
  <p:transition spd="slow" advTm="10000">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535A450-C25C-478A-A15F-5A2B03BE0A84}" type="datetimeFigureOut">
              <a:rPr lang="en-US" smtClean="0"/>
              <a:t>3/2/2019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8938C-0568-47D9-A30F-B99512E53C3C}" type="slidenum">
              <a:rPr lang="en-US" smtClean="0"/>
              <a:t>‹#›</a:t>
            </a:fld>
            <a:endParaRPr lang="en-US"/>
          </a:p>
        </p:txBody>
      </p:sp>
    </p:spTree>
    <p:extLst>
      <p:ext uri="{BB962C8B-B14F-4D97-AF65-F5344CB8AC3E}">
        <p14:creationId xmlns:p14="http://schemas.microsoft.com/office/powerpoint/2010/main" val="671327212"/>
      </p:ext>
    </p:extLst>
  </p:cSld>
  <p:clrMapOvr>
    <a:masterClrMapping/>
  </p:clrMapOvr>
  <p:transition spd="slow" advTm="10000">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535A450-C25C-478A-A15F-5A2B03BE0A84}" type="datetimeFigureOut">
              <a:rPr lang="en-US" smtClean="0"/>
              <a:t>3/2/2019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8938C-0568-47D9-A30F-B99512E53C3C}" type="slidenum">
              <a:rPr lang="en-US" smtClean="0"/>
              <a:t>‹#›</a:t>
            </a:fld>
            <a:endParaRPr lang="en-US"/>
          </a:p>
        </p:txBody>
      </p:sp>
    </p:spTree>
    <p:extLst>
      <p:ext uri="{BB962C8B-B14F-4D97-AF65-F5344CB8AC3E}">
        <p14:creationId xmlns:p14="http://schemas.microsoft.com/office/powerpoint/2010/main" val="2166014024"/>
      </p:ext>
    </p:extLst>
  </p:cSld>
  <p:clrMapOvr>
    <a:masterClrMapping/>
  </p:clrMapOvr>
  <p:transition spd="slow" advTm="1000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535A450-C25C-478A-A15F-5A2B03BE0A84}" type="datetimeFigureOut">
              <a:rPr lang="en-US" smtClean="0"/>
              <a:t>3/2/2019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78938C-0568-47D9-A30F-B99512E53C3C}" type="slidenum">
              <a:rPr lang="en-US" smtClean="0"/>
              <a:t>‹#›</a:t>
            </a:fld>
            <a:endParaRPr lang="en-US"/>
          </a:p>
        </p:txBody>
      </p:sp>
    </p:spTree>
    <p:extLst>
      <p:ext uri="{BB962C8B-B14F-4D97-AF65-F5344CB8AC3E}">
        <p14:creationId xmlns:p14="http://schemas.microsoft.com/office/powerpoint/2010/main" val="2119710488"/>
      </p:ext>
    </p:extLst>
  </p:cSld>
  <p:clrMapOvr>
    <a:masterClrMapping/>
  </p:clrMapOvr>
  <p:transition spd="slow" advTm="10000">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p:txBody>
          <a:bodyPr/>
          <a:lstStyle/>
          <a:p>
            <a:r>
              <a:rPr lang="en-US" dirty="0" smtClean="0"/>
              <a:t>Learn more</a:t>
            </a:r>
            <a:br>
              <a:rPr lang="en-US" dirty="0" smtClean="0"/>
            </a:br>
            <a:r>
              <a:rPr lang="en-US" dirty="0" smtClean="0"/>
              <a:t>www.ieee.org/benefits</a:t>
            </a:r>
            <a:endParaRPr lang="en-US" dirty="0"/>
          </a:p>
        </p:txBody>
      </p:sp>
    </p:spTree>
    <p:extLst>
      <p:ext uri="{BB962C8B-B14F-4D97-AF65-F5344CB8AC3E}">
        <p14:creationId xmlns:p14="http://schemas.microsoft.com/office/powerpoint/2010/main" val="731996323"/>
      </p:ext>
    </p:extLst>
  </p:cSld>
  <p:clrMapOvr>
    <a:masterClrMapping/>
  </p:clrMapOvr>
  <p:transition spd="slow" advTm="10000">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535A450-C25C-478A-A15F-5A2B03BE0A84}" type="datetimeFigureOut">
              <a:rPr lang="en-US" smtClean="0"/>
              <a:t>3/2/2019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78938C-0568-47D9-A30F-B99512E53C3C}" type="slidenum">
              <a:rPr lang="en-US" smtClean="0"/>
              <a:t>‹#›</a:t>
            </a:fld>
            <a:endParaRPr lang="en-US"/>
          </a:p>
        </p:txBody>
      </p:sp>
    </p:spTree>
    <p:extLst>
      <p:ext uri="{BB962C8B-B14F-4D97-AF65-F5344CB8AC3E}">
        <p14:creationId xmlns:p14="http://schemas.microsoft.com/office/powerpoint/2010/main" val="2171768279"/>
      </p:ext>
    </p:extLst>
  </p:cSld>
  <p:clrMapOvr>
    <a:masterClrMapping/>
  </p:clrMapOvr>
  <p:transition spd="slow" advTm="10000">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535A450-C25C-478A-A15F-5A2B03BE0A84}" type="datetimeFigureOut">
              <a:rPr lang="en-US" smtClean="0"/>
              <a:t>3/2/2019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78938C-0568-47D9-A30F-B99512E53C3C}" type="slidenum">
              <a:rPr lang="en-US" smtClean="0"/>
              <a:t>‹#›</a:t>
            </a:fld>
            <a:endParaRPr lang="en-US"/>
          </a:p>
        </p:txBody>
      </p:sp>
    </p:spTree>
    <p:extLst>
      <p:ext uri="{BB962C8B-B14F-4D97-AF65-F5344CB8AC3E}">
        <p14:creationId xmlns:p14="http://schemas.microsoft.com/office/powerpoint/2010/main" val="1349372380"/>
      </p:ext>
    </p:extLst>
  </p:cSld>
  <p:clrMapOvr>
    <a:masterClrMapping/>
  </p:clrMapOvr>
  <p:transition spd="slow" advTm="1000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535A450-C25C-478A-A15F-5A2B03BE0A84}" type="datetimeFigureOut">
              <a:rPr lang="en-US" smtClean="0"/>
              <a:t>3/2/2019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78938C-0568-47D9-A30F-B99512E53C3C}" type="slidenum">
              <a:rPr lang="en-US" smtClean="0"/>
              <a:t>‹#›</a:t>
            </a:fld>
            <a:endParaRPr lang="en-US"/>
          </a:p>
        </p:txBody>
      </p:sp>
    </p:spTree>
    <p:extLst>
      <p:ext uri="{BB962C8B-B14F-4D97-AF65-F5344CB8AC3E}">
        <p14:creationId xmlns:p14="http://schemas.microsoft.com/office/powerpoint/2010/main" val="468408863"/>
      </p:ext>
    </p:extLst>
  </p:cSld>
  <p:clrMapOvr>
    <a:masterClrMapping/>
  </p:clrMapOvr>
  <p:transition spd="slow" advTm="1000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35A450-C25C-478A-A15F-5A2B03BE0A84}" type="datetimeFigureOut">
              <a:rPr lang="en-US" smtClean="0"/>
              <a:t>3/2/2019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78938C-0568-47D9-A30F-B99512E53C3C}" type="slidenum">
              <a:rPr lang="en-US" smtClean="0"/>
              <a:t>‹#›</a:t>
            </a:fld>
            <a:endParaRPr lang="en-US"/>
          </a:p>
        </p:txBody>
      </p:sp>
    </p:spTree>
    <p:extLst>
      <p:ext uri="{BB962C8B-B14F-4D97-AF65-F5344CB8AC3E}">
        <p14:creationId xmlns:p14="http://schemas.microsoft.com/office/powerpoint/2010/main" val="181956094"/>
      </p:ext>
    </p:extLst>
  </p:cSld>
  <p:clrMapOvr>
    <a:masterClrMapping/>
  </p:clrMapOvr>
  <p:transition spd="slow" advTm="10000">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35A450-C25C-478A-A15F-5A2B03BE0A84}" type="datetimeFigureOut">
              <a:rPr lang="en-US" smtClean="0"/>
              <a:t>3/2/2019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78938C-0568-47D9-A30F-B99512E53C3C}" type="slidenum">
              <a:rPr lang="en-US" smtClean="0"/>
              <a:t>‹#›</a:t>
            </a:fld>
            <a:endParaRPr lang="en-US"/>
          </a:p>
        </p:txBody>
      </p:sp>
    </p:spTree>
    <p:extLst>
      <p:ext uri="{BB962C8B-B14F-4D97-AF65-F5344CB8AC3E}">
        <p14:creationId xmlns:p14="http://schemas.microsoft.com/office/powerpoint/2010/main" val="3755902940"/>
      </p:ext>
    </p:extLst>
  </p:cSld>
  <p:clrMapOvr>
    <a:masterClrMapping/>
  </p:clrMapOvr>
  <p:transition spd="slow" advTm="10000">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35A450-C25C-478A-A15F-5A2B03BE0A84}" type="datetimeFigureOut">
              <a:rPr lang="en-US" smtClean="0"/>
              <a:t>3/2/2019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78938C-0568-47D9-A30F-B99512E53C3C}" type="slidenum">
              <a:rPr lang="en-US" smtClean="0"/>
              <a:t>‹#›</a:t>
            </a:fld>
            <a:endParaRPr lang="en-US"/>
          </a:p>
        </p:txBody>
      </p:sp>
    </p:spTree>
    <p:extLst>
      <p:ext uri="{BB962C8B-B14F-4D97-AF65-F5344CB8AC3E}">
        <p14:creationId xmlns:p14="http://schemas.microsoft.com/office/powerpoint/2010/main" val="2245329607"/>
      </p:ext>
    </p:extLst>
  </p:cSld>
  <p:clrMapOvr>
    <a:masterClrMapping/>
  </p:clrMapOvr>
  <p:transition spd="slow" advTm="10000">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35A450-C25C-478A-A15F-5A2B03BE0A84}" type="datetimeFigureOut">
              <a:rPr lang="en-US" smtClean="0"/>
              <a:t>3/2/2019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78938C-0568-47D9-A30F-B99512E53C3C}" type="slidenum">
              <a:rPr lang="en-US" smtClean="0"/>
              <a:t>‹#›</a:t>
            </a:fld>
            <a:endParaRPr lang="en-US"/>
          </a:p>
        </p:txBody>
      </p:sp>
    </p:spTree>
    <p:extLst>
      <p:ext uri="{BB962C8B-B14F-4D97-AF65-F5344CB8AC3E}">
        <p14:creationId xmlns:p14="http://schemas.microsoft.com/office/powerpoint/2010/main" val="24587055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advTm="10000">
    <p:fade/>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4.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5.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6.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7.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8.jp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3030" y="1154430"/>
            <a:ext cx="7760970" cy="971550"/>
          </a:xfrm>
        </p:spPr>
        <p:txBody>
          <a:bodyPr>
            <a:normAutofit fontScale="90000"/>
          </a:bodyPr>
          <a:lstStyle/>
          <a:p>
            <a:r>
              <a:rPr lang="en-US" dirty="0" smtClean="0"/>
              <a:t>Keep Technically</a:t>
            </a:r>
            <a:br>
              <a:rPr lang="en-US" dirty="0" smtClean="0"/>
            </a:br>
            <a:r>
              <a:rPr lang="en-US" dirty="0" smtClean="0"/>
              <a:t>Current</a:t>
            </a:r>
            <a:endParaRPr lang="en-US" dirty="0"/>
          </a:p>
        </p:txBody>
      </p:sp>
      <p:sp>
        <p:nvSpPr>
          <p:cNvPr id="3" name="Subtitle 2"/>
          <p:cNvSpPr>
            <a:spLocks noGrp="1"/>
          </p:cNvSpPr>
          <p:nvPr>
            <p:ph type="subTitle" idx="1"/>
          </p:nvPr>
        </p:nvSpPr>
        <p:spPr>
          <a:xfrm>
            <a:off x="1824990" y="3028950"/>
            <a:ext cx="7319011" cy="1440180"/>
          </a:xfrm>
        </p:spPr>
        <p:txBody>
          <a:bodyPr/>
          <a:lstStyle/>
          <a:p>
            <a:r>
              <a:rPr lang="en-US" dirty="0" smtClean="0"/>
              <a:t>Continue to advance your career and keep abreast of new and changing technologies. IEEE has the means for you to remain technically current through award winning publications, and technical societies.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5" y="3120391"/>
            <a:ext cx="1695450" cy="1266825"/>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955" y="835343"/>
            <a:ext cx="1238250" cy="695325"/>
          </a:xfrm>
          <a:prstGeom prst="rect">
            <a:avLst/>
          </a:prstGeom>
        </p:spPr>
      </p:pic>
      <p:sp>
        <p:nvSpPr>
          <p:cNvPr id="8" name="TextBox 7"/>
          <p:cNvSpPr txBox="1"/>
          <p:nvPr/>
        </p:nvSpPr>
        <p:spPr>
          <a:xfrm>
            <a:off x="1177290" y="4937760"/>
            <a:ext cx="3131820" cy="830997"/>
          </a:xfrm>
          <a:prstGeom prst="rect">
            <a:avLst/>
          </a:prstGeom>
          <a:noFill/>
        </p:spPr>
        <p:txBody>
          <a:bodyPr wrap="square" rtlCol="0">
            <a:spAutoFit/>
          </a:bodyPr>
          <a:lstStyle/>
          <a:p>
            <a:pPr algn="ctr"/>
            <a:r>
              <a:rPr lang="en-US" sz="2400" dirty="0" smtClean="0"/>
              <a:t>Learn more</a:t>
            </a:r>
            <a:br>
              <a:rPr lang="en-US" sz="2400" dirty="0" smtClean="0"/>
            </a:br>
            <a:r>
              <a:rPr lang="en-US" sz="2400" dirty="0" smtClean="0"/>
              <a:t>www.ieee-bv.org/learn</a:t>
            </a:r>
            <a:endParaRPr lang="en-US" sz="2400" dirty="0"/>
          </a:p>
        </p:txBody>
      </p:sp>
      <p:pic>
        <p:nvPicPr>
          <p:cNvPr id="9" name="Picture 8"/>
          <p:cNvPicPr>
            <a:picLocks noChangeAspect="1"/>
          </p:cNvPicPr>
          <p:nvPr/>
        </p:nvPicPr>
        <p:blipFill rotWithShape="1">
          <a:blip r:embed="rId4"/>
          <a:srcRect l="9600" t="9600" r="9600" b="9600"/>
          <a:stretch/>
        </p:blipFill>
        <p:spPr>
          <a:xfrm>
            <a:off x="4754880" y="4526280"/>
            <a:ext cx="1645920" cy="1645920"/>
          </a:xfrm>
          <a:prstGeom prst="rect">
            <a:avLst/>
          </a:prstGeom>
        </p:spPr>
      </p:pic>
    </p:spTree>
    <p:extLst>
      <p:ext uri="{BB962C8B-B14F-4D97-AF65-F5344CB8AC3E}">
        <p14:creationId xmlns:p14="http://schemas.microsoft.com/office/powerpoint/2010/main" val="2098958134"/>
      </p:ext>
    </p:extLst>
  </p:cSld>
  <p:clrMapOvr>
    <a:masterClrMapping/>
  </p:clrMapOvr>
  <p:transition spd="slow" advTm="10000">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25" y="3120391"/>
            <a:ext cx="1695450" cy="1266825"/>
          </a:xfrm>
          <a:prstGeom prst="rect">
            <a:avLst/>
          </a:prstGeom>
        </p:spPr>
      </p:pic>
      <p:sp>
        <p:nvSpPr>
          <p:cNvPr id="2" name="Title 1"/>
          <p:cNvSpPr>
            <a:spLocks noGrp="1"/>
          </p:cNvSpPr>
          <p:nvPr>
            <p:ph type="ctrTitle"/>
          </p:nvPr>
        </p:nvSpPr>
        <p:spPr>
          <a:xfrm>
            <a:off x="1383030" y="1143000"/>
            <a:ext cx="7760970" cy="971550"/>
          </a:xfrm>
        </p:spPr>
        <p:txBody>
          <a:bodyPr>
            <a:normAutofit fontScale="90000"/>
          </a:bodyPr>
          <a:lstStyle/>
          <a:p>
            <a:r>
              <a:rPr lang="en-US" dirty="0"/>
              <a:t>Career Resources and Recognition</a:t>
            </a:r>
          </a:p>
        </p:txBody>
      </p:sp>
      <p:sp>
        <p:nvSpPr>
          <p:cNvPr id="3" name="Subtitle 2"/>
          <p:cNvSpPr>
            <a:spLocks noGrp="1"/>
          </p:cNvSpPr>
          <p:nvPr>
            <p:ph type="subTitle" idx="1"/>
          </p:nvPr>
        </p:nvSpPr>
        <p:spPr>
          <a:xfrm>
            <a:off x="1824990" y="3028950"/>
            <a:ext cx="7319011" cy="1440180"/>
          </a:xfrm>
        </p:spPr>
        <p:txBody>
          <a:bodyPr/>
          <a:lstStyle/>
          <a:p>
            <a:r>
              <a:rPr lang="en-US" dirty="0"/>
              <a:t> Leadership is a skill that must be crafted over time. Keep your career moving in the right direction with IEEE career benefits and resources.</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955" y="835343"/>
            <a:ext cx="1238250" cy="695325"/>
          </a:xfrm>
          <a:prstGeom prst="rect">
            <a:avLst/>
          </a:prstGeom>
        </p:spPr>
      </p:pic>
      <p:sp>
        <p:nvSpPr>
          <p:cNvPr id="7" name="TextBox 6"/>
          <p:cNvSpPr txBox="1"/>
          <p:nvPr/>
        </p:nvSpPr>
        <p:spPr>
          <a:xfrm>
            <a:off x="1177290" y="4937760"/>
            <a:ext cx="3131820" cy="830997"/>
          </a:xfrm>
          <a:prstGeom prst="rect">
            <a:avLst/>
          </a:prstGeom>
          <a:noFill/>
        </p:spPr>
        <p:txBody>
          <a:bodyPr wrap="square" rtlCol="0">
            <a:spAutoFit/>
          </a:bodyPr>
          <a:lstStyle/>
          <a:p>
            <a:pPr algn="ctr"/>
            <a:r>
              <a:rPr lang="en-US" sz="2400" dirty="0"/>
              <a:t>Learn more</a:t>
            </a:r>
            <a:br>
              <a:rPr lang="en-US" sz="2400" dirty="0"/>
            </a:br>
            <a:r>
              <a:rPr lang="en-US" sz="2400" dirty="0"/>
              <a:t>www.ieee-bv.org/learn</a:t>
            </a:r>
            <a:endParaRPr lang="en-US" sz="2400" dirty="0"/>
          </a:p>
        </p:txBody>
      </p:sp>
      <p:pic>
        <p:nvPicPr>
          <p:cNvPr id="8" name="Picture 7"/>
          <p:cNvPicPr>
            <a:picLocks noChangeAspect="1"/>
          </p:cNvPicPr>
          <p:nvPr/>
        </p:nvPicPr>
        <p:blipFill rotWithShape="1">
          <a:blip r:embed="rId4"/>
          <a:srcRect l="9600" t="9600" r="9600" b="9600"/>
          <a:stretch/>
        </p:blipFill>
        <p:spPr>
          <a:xfrm>
            <a:off x="4754880" y="4526280"/>
            <a:ext cx="1645920" cy="1645920"/>
          </a:xfrm>
          <a:prstGeom prst="rect">
            <a:avLst/>
          </a:prstGeom>
        </p:spPr>
      </p:pic>
    </p:spTree>
    <p:extLst>
      <p:ext uri="{BB962C8B-B14F-4D97-AF65-F5344CB8AC3E}">
        <p14:creationId xmlns:p14="http://schemas.microsoft.com/office/powerpoint/2010/main" val="4208061492"/>
      </p:ext>
    </p:extLst>
  </p:cSld>
  <p:clrMapOvr>
    <a:masterClrMapping/>
  </p:clrMapOvr>
  <p:transition spd="slow" advTm="10000">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120391"/>
            <a:ext cx="1695450" cy="1266825"/>
          </a:xfrm>
          <a:prstGeom prst="rect">
            <a:avLst/>
          </a:prstGeom>
        </p:spPr>
      </p:pic>
      <p:sp>
        <p:nvSpPr>
          <p:cNvPr id="2" name="Title 1"/>
          <p:cNvSpPr>
            <a:spLocks noGrp="1"/>
          </p:cNvSpPr>
          <p:nvPr>
            <p:ph type="ctrTitle"/>
          </p:nvPr>
        </p:nvSpPr>
        <p:spPr>
          <a:xfrm>
            <a:off x="1383030" y="1154430"/>
            <a:ext cx="7760970" cy="971550"/>
          </a:xfrm>
        </p:spPr>
        <p:txBody>
          <a:bodyPr>
            <a:normAutofit/>
          </a:bodyPr>
          <a:lstStyle/>
          <a:p>
            <a:r>
              <a:rPr lang="en-US" dirty="0"/>
              <a:t>Professional Networking</a:t>
            </a:r>
          </a:p>
        </p:txBody>
      </p:sp>
      <p:sp>
        <p:nvSpPr>
          <p:cNvPr id="3" name="Subtitle 2"/>
          <p:cNvSpPr>
            <a:spLocks noGrp="1"/>
          </p:cNvSpPr>
          <p:nvPr>
            <p:ph type="subTitle" idx="1"/>
          </p:nvPr>
        </p:nvSpPr>
        <p:spPr>
          <a:xfrm>
            <a:off x="1824990" y="3028950"/>
            <a:ext cx="7319011" cy="1440180"/>
          </a:xfrm>
        </p:spPr>
        <p:txBody>
          <a:bodyPr/>
          <a:lstStyle/>
          <a:p>
            <a:r>
              <a:rPr lang="en-US" dirty="0"/>
              <a:t>With other IEEE members who share similar interests, you can build a network revolving around your profession, industry or projects</a:t>
            </a:r>
            <a:r>
              <a:rPr lang="en-US" dirty="0" smtClean="0"/>
              <a:t>.</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955" y="835343"/>
            <a:ext cx="1238250" cy="695325"/>
          </a:xfrm>
          <a:prstGeom prst="rect">
            <a:avLst/>
          </a:prstGeom>
        </p:spPr>
      </p:pic>
      <p:sp>
        <p:nvSpPr>
          <p:cNvPr id="7" name="TextBox 6"/>
          <p:cNvSpPr txBox="1"/>
          <p:nvPr/>
        </p:nvSpPr>
        <p:spPr>
          <a:xfrm>
            <a:off x="1177290" y="4937760"/>
            <a:ext cx="3131820" cy="830997"/>
          </a:xfrm>
          <a:prstGeom prst="rect">
            <a:avLst/>
          </a:prstGeom>
          <a:noFill/>
        </p:spPr>
        <p:txBody>
          <a:bodyPr wrap="square" rtlCol="0">
            <a:spAutoFit/>
          </a:bodyPr>
          <a:lstStyle/>
          <a:p>
            <a:pPr algn="ctr"/>
            <a:r>
              <a:rPr lang="en-US" sz="2400" dirty="0"/>
              <a:t>Learn more</a:t>
            </a:r>
            <a:br>
              <a:rPr lang="en-US" sz="2400" dirty="0"/>
            </a:br>
            <a:r>
              <a:rPr lang="en-US" sz="2400" dirty="0"/>
              <a:t>www.ieee-bv.org/learn</a:t>
            </a:r>
            <a:endParaRPr lang="en-US" sz="2400" dirty="0"/>
          </a:p>
        </p:txBody>
      </p:sp>
      <p:pic>
        <p:nvPicPr>
          <p:cNvPr id="8" name="Picture 7"/>
          <p:cNvPicPr>
            <a:picLocks noChangeAspect="1"/>
          </p:cNvPicPr>
          <p:nvPr/>
        </p:nvPicPr>
        <p:blipFill rotWithShape="1">
          <a:blip r:embed="rId4"/>
          <a:srcRect l="9600" t="9600" r="9600" b="9600"/>
          <a:stretch/>
        </p:blipFill>
        <p:spPr>
          <a:xfrm>
            <a:off x="4754880" y="4526280"/>
            <a:ext cx="1645920" cy="1645920"/>
          </a:xfrm>
          <a:prstGeom prst="rect">
            <a:avLst/>
          </a:prstGeom>
        </p:spPr>
      </p:pic>
    </p:spTree>
    <p:extLst>
      <p:ext uri="{BB962C8B-B14F-4D97-AF65-F5344CB8AC3E}">
        <p14:creationId xmlns:p14="http://schemas.microsoft.com/office/powerpoint/2010/main" val="962367620"/>
      </p:ext>
    </p:extLst>
  </p:cSld>
  <p:clrMapOvr>
    <a:masterClrMapping/>
  </p:clrMapOvr>
  <p:transition spd="slow" advTm="10000">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55" y="3120391"/>
            <a:ext cx="1695450" cy="1266825"/>
          </a:xfrm>
          <a:prstGeom prst="rect">
            <a:avLst/>
          </a:prstGeom>
        </p:spPr>
      </p:pic>
      <p:sp>
        <p:nvSpPr>
          <p:cNvPr id="2" name="Title 1"/>
          <p:cNvSpPr>
            <a:spLocks noGrp="1"/>
          </p:cNvSpPr>
          <p:nvPr>
            <p:ph type="ctrTitle"/>
          </p:nvPr>
        </p:nvSpPr>
        <p:spPr>
          <a:xfrm>
            <a:off x="1383030" y="1154430"/>
            <a:ext cx="7760970" cy="971550"/>
          </a:xfrm>
        </p:spPr>
        <p:txBody>
          <a:bodyPr>
            <a:normAutofit/>
          </a:bodyPr>
          <a:lstStyle/>
          <a:p>
            <a:r>
              <a:rPr lang="en-US" dirty="0"/>
              <a:t>Continuing Education</a:t>
            </a:r>
          </a:p>
        </p:txBody>
      </p:sp>
      <p:sp>
        <p:nvSpPr>
          <p:cNvPr id="3" name="Subtitle 2"/>
          <p:cNvSpPr>
            <a:spLocks noGrp="1"/>
          </p:cNvSpPr>
          <p:nvPr>
            <p:ph type="subTitle" idx="1"/>
          </p:nvPr>
        </p:nvSpPr>
        <p:spPr>
          <a:xfrm>
            <a:off x="1824990" y="3028950"/>
            <a:ext cx="7319011" cy="1440180"/>
          </a:xfrm>
        </p:spPr>
        <p:txBody>
          <a:bodyPr/>
          <a:lstStyle/>
          <a:p>
            <a:r>
              <a:rPr lang="en-US" dirty="0"/>
              <a:t>Keep growing with IEEE continuing education benefits and other educational opportunities available to IEEE members. These resources allow you to acquire new skills and advance your professional development</a:t>
            </a:r>
            <a:r>
              <a:rPr lang="en-US" dirty="0" smtClean="0"/>
              <a:t>.</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955" y="835343"/>
            <a:ext cx="1238250" cy="695325"/>
          </a:xfrm>
          <a:prstGeom prst="rect">
            <a:avLst/>
          </a:prstGeom>
        </p:spPr>
      </p:pic>
      <p:sp>
        <p:nvSpPr>
          <p:cNvPr id="7" name="TextBox 6"/>
          <p:cNvSpPr txBox="1"/>
          <p:nvPr/>
        </p:nvSpPr>
        <p:spPr>
          <a:xfrm>
            <a:off x="1177290" y="4937760"/>
            <a:ext cx="3131820" cy="830997"/>
          </a:xfrm>
          <a:prstGeom prst="rect">
            <a:avLst/>
          </a:prstGeom>
          <a:noFill/>
        </p:spPr>
        <p:txBody>
          <a:bodyPr wrap="square" rtlCol="0">
            <a:spAutoFit/>
          </a:bodyPr>
          <a:lstStyle/>
          <a:p>
            <a:pPr algn="ctr"/>
            <a:r>
              <a:rPr lang="en-US" sz="2400" dirty="0"/>
              <a:t>Learn more</a:t>
            </a:r>
            <a:br>
              <a:rPr lang="en-US" sz="2400" dirty="0"/>
            </a:br>
            <a:r>
              <a:rPr lang="en-US" sz="2400" dirty="0"/>
              <a:t>www.ieee-bv.org/learn</a:t>
            </a:r>
            <a:endParaRPr lang="en-US" sz="2400" dirty="0"/>
          </a:p>
        </p:txBody>
      </p:sp>
      <p:pic>
        <p:nvPicPr>
          <p:cNvPr id="8" name="Picture 7"/>
          <p:cNvPicPr>
            <a:picLocks noChangeAspect="1"/>
          </p:cNvPicPr>
          <p:nvPr/>
        </p:nvPicPr>
        <p:blipFill rotWithShape="1">
          <a:blip r:embed="rId4"/>
          <a:srcRect l="9600" t="9600" r="9600" b="9600"/>
          <a:stretch/>
        </p:blipFill>
        <p:spPr>
          <a:xfrm>
            <a:off x="4754880" y="4526280"/>
            <a:ext cx="1645920" cy="1645920"/>
          </a:xfrm>
          <a:prstGeom prst="rect">
            <a:avLst/>
          </a:prstGeom>
        </p:spPr>
      </p:pic>
    </p:spTree>
    <p:extLst>
      <p:ext uri="{BB962C8B-B14F-4D97-AF65-F5344CB8AC3E}">
        <p14:creationId xmlns:p14="http://schemas.microsoft.com/office/powerpoint/2010/main" val="251476269"/>
      </p:ext>
    </p:extLst>
  </p:cSld>
  <p:clrMapOvr>
    <a:masterClrMapping/>
  </p:clrMapOvr>
  <p:transition spd="slow" advTm="10000">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55" y="3120391"/>
            <a:ext cx="1695450" cy="1266825"/>
          </a:xfrm>
          <a:prstGeom prst="rect">
            <a:avLst/>
          </a:prstGeom>
        </p:spPr>
      </p:pic>
      <p:sp>
        <p:nvSpPr>
          <p:cNvPr id="2" name="Title 1"/>
          <p:cNvSpPr>
            <a:spLocks noGrp="1"/>
          </p:cNvSpPr>
          <p:nvPr>
            <p:ph type="ctrTitle"/>
          </p:nvPr>
        </p:nvSpPr>
        <p:spPr>
          <a:xfrm>
            <a:off x="1383030" y="1154430"/>
            <a:ext cx="7760970" cy="971550"/>
          </a:xfrm>
        </p:spPr>
        <p:txBody>
          <a:bodyPr>
            <a:normAutofit/>
          </a:bodyPr>
          <a:lstStyle/>
          <a:p>
            <a:r>
              <a:rPr lang="en-US" dirty="0"/>
              <a:t>Discounts</a:t>
            </a:r>
          </a:p>
        </p:txBody>
      </p:sp>
      <p:sp>
        <p:nvSpPr>
          <p:cNvPr id="3" name="Subtitle 2"/>
          <p:cNvSpPr>
            <a:spLocks noGrp="1"/>
          </p:cNvSpPr>
          <p:nvPr>
            <p:ph type="subTitle" idx="1"/>
          </p:nvPr>
        </p:nvSpPr>
        <p:spPr>
          <a:xfrm>
            <a:off x="1824990" y="2400300"/>
            <a:ext cx="7319011" cy="2217420"/>
          </a:xfrm>
        </p:spPr>
        <p:txBody>
          <a:bodyPr>
            <a:normAutofit/>
          </a:bodyPr>
          <a:lstStyle/>
          <a:p>
            <a:r>
              <a:rPr lang="en-US" dirty="0"/>
              <a:t>IEEE members enjoy reduced rates on many proprietary products and services including IEEE books and eBooks, journals and articles, conferences and proceedings, standards, society memberships, and continuing education courses. In addition, members have access to a variety of affinity programs that offer savings.</a:t>
            </a:r>
            <a:endParaRPr lang="en-US" dirty="0" smtClean="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955" y="835343"/>
            <a:ext cx="1238250" cy="695325"/>
          </a:xfrm>
          <a:prstGeom prst="rect">
            <a:avLst/>
          </a:prstGeom>
        </p:spPr>
      </p:pic>
      <p:sp>
        <p:nvSpPr>
          <p:cNvPr id="7" name="TextBox 6"/>
          <p:cNvSpPr txBox="1"/>
          <p:nvPr/>
        </p:nvSpPr>
        <p:spPr>
          <a:xfrm>
            <a:off x="1177290" y="4937760"/>
            <a:ext cx="3131820" cy="830997"/>
          </a:xfrm>
          <a:prstGeom prst="rect">
            <a:avLst/>
          </a:prstGeom>
          <a:noFill/>
        </p:spPr>
        <p:txBody>
          <a:bodyPr wrap="square" rtlCol="0">
            <a:spAutoFit/>
          </a:bodyPr>
          <a:lstStyle/>
          <a:p>
            <a:pPr algn="ctr"/>
            <a:r>
              <a:rPr lang="en-US" sz="2400" dirty="0"/>
              <a:t>Learn more</a:t>
            </a:r>
            <a:br>
              <a:rPr lang="en-US" sz="2400" dirty="0"/>
            </a:br>
            <a:r>
              <a:rPr lang="en-US" sz="2400" dirty="0"/>
              <a:t>www.ieee-bv.org/learn</a:t>
            </a:r>
            <a:endParaRPr lang="en-US" sz="2400" dirty="0"/>
          </a:p>
        </p:txBody>
      </p:sp>
      <p:pic>
        <p:nvPicPr>
          <p:cNvPr id="8" name="Picture 7"/>
          <p:cNvPicPr>
            <a:picLocks noChangeAspect="1"/>
          </p:cNvPicPr>
          <p:nvPr/>
        </p:nvPicPr>
        <p:blipFill rotWithShape="1">
          <a:blip r:embed="rId4"/>
          <a:srcRect l="9600" t="9600" r="9600" b="9600"/>
          <a:stretch/>
        </p:blipFill>
        <p:spPr>
          <a:xfrm>
            <a:off x="4754880" y="4526280"/>
            <a:ext cx="1645920" cy="1645920"/>
          </a:xfrm>
          <a:prstGeom prst="rect">
            <a:avLst/>
          </a:prstGeom>
        </p:spPr>
      </p:pic>
    </p:spTree>
    <p:extLst>
      <p:ext uri="{BB962C8B-B14F-4D97-AF65-F5344CB8AC3E}">
        <p14:creationId xmlns:p14="http://schemas.microsoft.com/office/powerpoint/2010/main" val="1689310353"/>
      </p:ext>
    </p:extLst>
  </p:cSld>
  <p:clrMapOvr>
    <a:masterClrMapping/>
  </p:clrMapOvr>
  <p:transition spd="slow" advTm="10000">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955" y="3115627"/>
            <a:ext cx="1695450" cy="1266825"/>
          </a:xfrm>
          <a:prstGeom prst="rect">
            <a:avLst/>
          </a:prstGeom>
        </p:spPr>
      </p:pic>
      <p:sp>
        <p:nvSpPr>
          <p:cNvPr id="2" name="Title 1"/>
          <p:cNvSpPr>
            <a:spLocks noGrp="1"/>
          </p:cNvSpPr>
          <p:nvPr>
            <p:ph type="ctrTitle"/>
          </p:nvPr>
        </p:nvSpPr>
        <p:spPr>
          <a:xfrm>
            <a:off x="1383030" y="1154430"/>
            <a:ext cx="7760970" cy="971550"/>
          </a:xfrm>
        </p:spPr>
        <p:txBody>
          <a:bodyPr>
            <a:normAutofit/>
          </a:bodyPr>
          <a:lstStyle/>
          <a:p>
            <a:r>
              <a:rPr lang="en-US" dirty="0"/>
              <a:t>Humanitarian Programs</a:t>
            </a:r>
          </a:p>
        </p:txBody>
      </p:sp>
      <p:sp>
        <p:nvSpPr>
          <p:cNvPr id="3" name="Subtitle 2"/>
          <p:cNvSpPr>
            <a:spLocks noGrp="1"/>
          </p:cNvSpPr>
          <p:nvPr>
            <p:ph type="subTitle" idx="1"/>
          </p:nvPr>
        </p:nvSpPr>
        <p:spPr>
          <a:xfrm>
            <a:off x="1824990" y="3028950"/>
            <a:ext cx="7319011" cy="1440180"/>
          </a:xfrm>
        </p:spPr>
        <p:txBody>
          <a:bodyPr/>
          <a:lstStyle/>
          <a:p>
            <a:r>
              <a:rPr lang="en-US" dirty="0"/>
              <a:t>Volunteering is a rewarding way to develop interpersonal skills, create new professional relationships, and apply your expertise to help others</a:t>
            </a:r>
            <a:r>
              <a:rPr lang="en-US" dirty="0" smtClean="0"/>
              <a:t>.</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955" y="835343"/>
            <a:ext cx="1238250" cy="695325"/>
          </a:xfrm>
          <a:prstGeom prst="rect">
            <a:avLst/>
          </a:prstGeom>
        </p:spPr>
      </p:pic>
      <p:sp>
        <p:nvSpPr>
          <p:cNvPr id="7" name="TextBox 6"/>
          <p:cNvSpPr txBox="1"/>
          <p:nvPr/>
        </p:nvSpPr>
        <p:spPr>
          <a:xfrm>
            <a:off x="1177290" y="4937760"/>
            <a:ext cx="3131820" cy="830997"/>
          </a:xfrm>
          <a:prstGeom prst="rect">
            <a:avLst/>
          </a:prstGeom>
          <a:noFill/>
        </p:spPr>
        <p:txBody>
          <a:bodyPr wrap="square" rtlCol="0">
            <a:spAutoFit/>
          </a:bodyPr>
          <a:lstStyle/>
          <a:p>
            <a:pPr algn="ctr"/>
            <a:r>
              <a:rPr lang="en-US" sz="2400" dirty="0"/>
              <a:t>Learn more</a:t>
            </a:r>
            <a:br>
              <a:rPr lang="en-US" sz="2400" dirty="0"/>
            </a:br>
            <a:r>
              <a:rPr lang="en-US" sz="2400" dirty="0"/>
              <a:t>www.ieee-bv.org/learn</a:t>
            </a:r>
            <a:endParaRPr lang="en-US" sz="2400" dirty="0"/>
          </a:p>
        </p:txBody>
      </p:sp>
      <p:pic>
        <p:nvPicPr>
          <p:cNvPr id="8" name="Picture 7"/>
          <p:cNvPicPr>
            <a:picLocks noChangeAspect="1"/>
          </p:cNvPicPr>
          <p:nvPr/>
        </p:nvPicPr>
        <p:blipFill rotWithShape="1">
          <a:blip r:embed="rId4"/>
          <a:srcRect l="9600" t="9600" r="9600" b="9600"/>
          <a:stretch/>
        </p:blipFill>
        <p:spPr>
          <a:xfrm>
            <a:off x="4754880" y="4526280"/>
            <a:ext cx="1645920" cy="1645920"/>
          </a:xfrm>
          <a:prstGeom prst="rect">
            <a:avLst/>
          </a:prstGeom>
        </p:spPr>
      </p:pic>
    </p:spTree>
    <p:extLst>
      <p:ext uri="{BB962C8B-B14F-4D97-AF65-F5344CB8AC3E}">
        <p14:creationId xmlns:p14="http://schemas.microsoft.com/office/powerpoint/2010/main" val="3680735095"/>
      </p:ext>
    </p:extLst>
  </p:cSld>
  <p:clrMapOvr>
    <a:masterClrMapping/>
  </p:clrMapOvr>
  <p:transition spd="slow" advTm="10000">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42</TotalTime>
  <Words>212</Words>
  <Application>Microsoft Office PowerPoint</Application>
  <PresentationFormat>On-screen Show (4:3)</PresentationFormat>
  <Paragraphs>18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Keep Technically Current</vt:lpstr>
      <vt:lpstr>Career Resources and Recognition</vt:lpstr>
      <vt:lpstr>Professional Networking</vt:lpstr>
      <vt:lpstr>Continuing Education</vt:lpstr>
      <vt:lpstr>Discounts</vt:lpstr>
      <vt:lpstr>Humanitarian Programs</vt:lpstr>
    </vt:vector>
  </TitlesOfParts>
  <Company>© 2019 IEEE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 Benefits</dc:title>
  <dc:creator>Deron Johnson</dc:creator>
  <cp:lastModifiedBy>Deron Johnson</cp:lastModifiedBy>
  <dcterms:created xsi:type="dcterms:W3CDTF">2019-03-02T23:01:31Z</dcterms:created>
  <dcterms:modified xsi:type="dcterms:W3CDTF">2019-03-02T23:53:45Z</dcterms:modified>
</cp:coreProperties>
</file>