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sldIdLst>
    <p:sldId id="345" r:id="rId2"/>
    <p:sldId id="256" r:id="rId3"/>
    <p:sldId id="351" r:id="rId4"/>
    <p:sldId id="258" r:id="rId5"/>
    <p:sldId id="320" r:id="rId6"/>
    <p:sldId id="302" r:id="rId7"/>
    <p:sldId id="323" r:id="rId8"/>
    <p:sldId id="324" r:id="rId9"/>
    <p:sldId id="322" r:id="rId10"/>
    <p:sldId id="315" r:id="rId11"/>
    <p:sldId id="316" r:id="rId12"/>
    <p:sldId id="318" r:id="rId13"/>
    <p:sldId id="319" r:id="rId14"/>
    <p:sldId id="335" r:id="rId15"/>
    <p:sldId id="281" r:id="rId16"/>
    <p:sldId id="313" r:id="rId17"/>
    <p:sldId id="314" r:id="rId18"/>
    <p:sldId id="336" r:id="rId19"/>
    <p:sldId id="328" r:id="rId20"/>
    <p:sldId id="312" r:id="rId21"/>
    <p:sldId id="329" r:id="rId22"/>
    <p:sldId id="330" r:id="rId23"/>
    <p:sldId id="347" r:id="rId24"/>
    <p:sldId id="331" r:id="rId25"/>
    <p:sldId id="333" r:id="rId26"/>
    <p:sldId id="334" r:id="rId27"/>
    <p:sldId id="332" r:id="rId28"/>
    <p:sldId id="337" r:id="rId29"/>
    <p:sldId id="338" r:id="rId30"/>
    <p:sldId id="341" r:id="rId31"/>
    <p:sldId id="348" r:id="rId32"/>
    <p:sldId id="339" r:id="rId33"/>
    <p:sldId id="342" r:id="rId34"/>
    <p:sldId id="340" r:id="rId35"/>
    <p:sldId id="343" r:id="rId36"/>
    <p:sldId id="346" r:id="rId37"/>
    <p:sldId id="344" r:id="rId38"/>
    <p:sldId id="350" r:id="rId39"/>
    <p:sldId id="349" r:id="rId40"/>
  </p:sldIdLst>
  <p:sldSz cx="9144000" cy="6858000" type="screen4x3"/>
  <p:notesSz cx="68580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32" autoAdjust="0"/>
    <p:restoredTop sz="90929"/>
  </p:normalViewPr>
  <p:slideViewPr>
    <p:cSldViewPr>
      <p:cViewPr>
        <p:scale>
          <a:sx n="100" d="100"/>
          <a:sy n="100" d="100"/>
        </p:scale>
        <p:origin x="246" y="-24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17539B1-A5AA-4AE1-AECE-45CE46D2C446}" type="slidenum">
              <a:rPr lang="en-US" altLang="en-US" smtClean="0"/>
              <a:pPr>
                <a:defRPr/>
              </a:pPr>
              <a:t>‹#›</a:t>
            </a:fld>
            <a:endParaRPr lang="en-US" altLang="en-US"/>
          </a:p>
        </p:txBody>
      </p:sp>
    </p:spTree>
    <p:extLst>
      <p:ext uri="{BB962C8B-B14F-4D97-AF65-F5344CB8AC3E}">
        <p14:creationId xmlns:p14="http://schemas.microsoft.com/office/powerpoint/2010/main" val="39537878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B6B95A-FBCB-4A8F-A9EE-701C922C14A0}" type="slidenum">
              <a:rPr lang="en-US" altLang="en-US" smtClean="0"/>
              <a:pPr>
                <a:defRPr/>
              </a:pPr>
              <a:t>‹#›</a:t>
            </a:fld>
            <a:endParaRPr lang="en-US" altLang="en-US"/>
          </a:p>
        </p:txBody>
      </p:sp>
    </p:spTree>
    <p:extLst>
      <p:ext uri="{BB962C8B-B14F-4D97-AF65-F5344CB8AC3E}">
        <p14:creationId xmlns:p14="http://schemas.microsoft.com/office/powerpoint/2010/main" val="6838315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B6B95A-FBCB-4A8F-A9EE-701C922C14A0}"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8474974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B6B95A-FBCB-4A8F-A9EE-701C922C14A0}" type="slidenum">
              <a:rPr lang="en-US" altLang="en-US" smtClean="0"/>
              <a:pPr>
                <a:defRPr/>
              </a:pPr>
              <a:t>‹#›</a:t>
            </a:fld>
            <a:endParaRPr lang="en-US" altLang="en-US"/>
          </a:p>
        </p:txBody>
      </p:sp>
    </p:spTree>
    <p:extLst>
      <p:ext uri="{BB962C8B-B14F-4D97-AF65-F5344CB8AC3E}">
        <p14:creationId xmlns:p14="http://schemas.microsoft.com/office/powerpoint/2010/main" val="1838191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B6B95A-FBCB-4A8F-A9EE-701C922C14A0}" type="slidenum">
              <a:rPr lang="en-US" altLang="en-US" smtClean="0"/>
              <a:pPr>
                <a:defRPr/>
              </a:pPr>
              <a:t>‹#›</a:t>
            </a:fld>
            <a:endParaRPr lang="en-US" altLang="en-US"/>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0665752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5B6B95A-FBCB-4A8F-A9EE-701C922C14A0}" type="slidenum">
              <a:rPr lang="en-US" altLang="en-US" smtClean="0"/>
              <a:pPr>
                <a:defRPr/>
              </a:pPr>
              <a:t>‹#›</a:t>
            </a:fld>
            <a:endParaRPr lang="en-US" altLang="en-US"/>
          </a:p>
        </p:txBody>
      </p:sp>
    </p:spTree>
    <p:extLst>
      <p:ext uri="{BB962C8B-B14F-4D97-AF65-F5344CB8AC3E}">
        <p14:creationId xmlns:p14="http://schemas.microsoft.com/office/powerpoint/2010/main" val="16516118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2C869EEB-54E5-408D-B0A3-5A94CD67C7A8}" type="slidenum">
              <a:rPr lang="en-US" altLang="en-US" smtClean="0"/>
              <a:pPr>
                <a:defRPr/>
              </a:pPr>
              <a:t>‹#›</a:t>
            </a:fld>
            <a:endParaRPr lang="en-US" altLang="en-US"/>
          </a:p>
        </p:txBody>
      </p:sp>
    </p:spTree>
    <p:extLst>
      <p:ext uri="{BB962C8B-B14F-4D97-AF65-F5344CB8AC3E}">
        <p14:creationId xmlns:p14="http://schemas.microsoft.com/office/powerpoint/2010/main" val="29536138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810C1CD-92EB-4CF3-9D99-5037482AF011}" type="slidenum">
              <a:rPr lang="en-US" altLang="en-US" smtClean="0"/>
              <a:pPr>
                <a:defRPr/>
              </a:pPr>
              <a:t>‹#›</a:t>
            </a:fld>
            <a:endParaRPr lang="en-US" altLang="en-US"/>
          </a:p>
        </p:txBody>
      </p:sp>
    </p:spTree>
    <p:extLst>
      <p:ext uri="{BB962C8B-B14F-4D97-AF65-F5344CB8AC3E}">
        <p14:creationId xmlns:p14="http://schemas.microsoft.com/office/powerpoint/2010/main" val="2345640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36D9B55-81D2-457E-B65B-381734430C96}" type="slidenum">
              <a:rPr lang="en-US" altLang="en-US" smtClean="0"/>
              <a:pPr>
                <a:defRPr/>
              </a:pPr>
              <a:t>‹#›</a:t>
            </a:fld>
            <a:endParaRPr lang="en-US" altLang="en-US"/>
          </a:p>
        </p:txBody>
      </p:sp>
    </p:spTree>
    <p:extLst>
      <p:ext uri="{BB962C8B-B14F-4D97-AF65-F5344CB8AC3E}">
        <p14:creationId xmlns:p14="http://schemas.microsoft.com/office/powerpoint/2010/main" val="3012215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8C47435-E17D-4E83-B73C-9213A64733C0}" type="slidenum">
              <a:rPr lang="en-US" altLang="en-US" smtClean="0"/>
              <a:pPr>
                <a:defRPr/>
              </a:pPr>
              <a:t>‹#›</a:t>
            </a:fld>
            <a:endParaRPr lang="en-US" altLang="en-US"/>
          </a:p>
        </p:txBody>
      </p:sp>
    </p:spTree>
    <p:extLst>
      <p:ext uri="{BB962C8B-B14F-4D97-AF65-F5344CB8AC3E}">
        <p14:creationId xmlns:p14="http://schemas.microsoft.com/office/powerpoint/2010/main" val="69729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5432AFA8-3EDB-492A-9724-CDEF22849B1C}" type="slidenum">
              <a:rPr lang="en-US" altLang="en-US" smtClean="0"/>
              <a:pPr>
                <a:defRPr/>
              </a:pPr>
              <a:t>‹#›</a:t>
            </a:fld>
            <a:endParaRPr lang="en-US" altLang="en-US"/>
          </a:p>
        </p:txBody>
      </p:sp>
    </p:spTree>
    <p:extLst>
      <p:ext uri="{BB962C8B-B14F-4D97-AF65-F5344CB8AC3E}">
        <p14:creationId xmlns:p14="http://schemas.microsoft.com/office/powerpoint/2010/main" val="11343789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658161AB-ADDF-4CE4-9DC4-4FFF8FAD400C}" type="slidenum">
              <a:rPr lang="en-US" altLang="en-US" smtClean="0"/>
              <a:pPr>
                <a:defRPr/>
              </a:pPr>
              <a:t>‹#›</a:t>
            </a:fld>
            <a:endParaRPr lang="en-US" altLang="en-US"/>
          </a:p>
        </p:txBody>
      </p:sp>
    </p:spTree>
    <p:extLst>
      <p:ext uri="{BB962C8B-B14F-4D97-AF65-F5344CB8AC3E}">
        <p14:creationId xmlns:p14="http://schemas.microsoft.com/office/powerpoint/2010/main" val="3137938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1193E07E-8254-4325-91D2-B246316ACF4C}" type="slidenum">
              <a:rPr lang="en-US" altLang="en-US" smtClean="0"/>
              <a:pPr>
                <a:defRPr/>
              </a:pPr>
              <a:t>‹#›</a:t>
            </a:fld>
            <a:endParaRPr lang="en-US" altLang="en-US"/>
          </a:p>
        </p:txBody>
      </p:sp>
    </p:spTree>
    <p:extLst>
      <p:ext uri="{BB962C8B-B14F-4D97-AF65-F5344CB8AC3E}">
        <p14:creationId xmlns:p14="http://schemas.microsoft.com/office/powerpoint/2010/main" val="383281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D211041D-8CF5-4838-B639-BF851CB48FF9}" type="slidenum">
              <a:rPr lang="en-US" altLang="en-US" smtClean="0"/>
              <a:pPr>
                <a:defRPr/>
              </a:pPr>
              <a:t>‹#›</a:t>
            </a:fld>
            <a:endParaRPr lang="en-US" altLang="en-US"/>
          </a:p>
        </p:txBody>
      </p:sp>
    </p:spTree>
    <p:extLst>
      <p:ext uri="{BB962C8B-B14F-4D97-AF65-F5344CB8AC3E}">
        <p14:creationId xmlns:p14="http://schemas.microsoft.com/office/powerpoint/2010/main" val="254113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169B3FD-25D5-4FDE-A365-62A554B391B3}" type="slidenum">
              <a:rPr lang="en-US" altLang="en-US" smtClean="0"/>
              <a:pPr>
                <a:defRPr/>
              </a:pPr>
              <a:t>‹#›</a:t>
            </a:fld>
            <a:endParaRPr lang="en-US" altLang="en-US"/>
          </a:p>
        </p:txBody>
      </p:sp>
    </p:spTree>
    <p:extLst>
      <p:ext uri="{BB962C8B-B14F-4D97-AF65-F5344CB8AC3E}">
        <p14:creationId xmlns:p14="http://schemas.microsoft.com/office/powerpoint/2010/main" val="42794088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E19471C-3E4E-4A8E-B25D-C4421330B908}" type="slidenum">
              <a:rPr lang="en-US" altLang="en-US" smtClean="0"/>
              <a:pPr>
                <a:defRPr/>
              </a:pPr>
              <a:t>‹#›</a:t>
            </a:fld>
            <a:endParaRPr lang="en-US" altLang="en-US"/>
          </a:p>
        </p:txBody>
      </p:sp>
    </p:spTree>
    <p:extLst>
      <p:ext uri="{BB962C8B-B14F-4D97-AF65-F5344CB8AC3E}">
        <p14:creationId xmlns:p14="http://schemas.microsoft.com/office/powerpoint/2010/main" val="1087852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pPr>
              <a:defRPr/>
            </a:pPr>
            <a:fld id="{15B6B95A-FBCB-4A8F-A9EE-701C922C14A0}" type="slidenum">
              <a:rPr lang="en-US" altLang="en-US" smtClean="0"/>
              <a:pPr>
                <a:defRPr/>
              </a:pPr>
              <a:t>‹#›</a:t>
            </a:fld>
            <a:endParaRPr lang="en-US" altLang="en-US"/>
          </a:p>
        </p:txBody>
      </p:sp>
    </p:spTree>
    <p:extLst>
      <p:ext uri="{BB962C8B-B14F-4D97-AF65-F5344CB8AC3E}">
        <p14:creationId xmlns:p14="http://schemas.microsoft.com/office/powerpoint/2010/main" val="3230054103"/>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ieee-bv.org/jobs/" TargetMode="External"/><Relationship Id="rId2" Type="http://schemas.openxmlformats.org/officeDocument/2006/relationships/hyperlink" Target="https://www.ieee-bv.org/"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en.wikipedia.org/wiki/Processing_power" TargetMode="External"/><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hyperlink" Target="https://en.wikipedia.org/wiki/Bitcoin#cite_note-124"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allet.bitcoin.com/" TargetMode="Externa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bitcoin.org/en/vocabulary#private-key"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bitcoin.org/en/vocabulary#mining" TargetMode="External"/><Relationship Id="rId4" Type="http://schemas.openxmlformats.org/officeDocument/2006/relationships/hyperlink" Target="https://bitcoin.org/en/vocabulary#signature" TargetMode="External"/></Relationships>
</file>

<file path=ppt/slides/_rels/slide2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youtu.be/I-9cvFV2c3g"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DDE44-88F3-4530-BC4F-561EEBBAD310}"/>
              </a:ext>
            </a:extLst>
          </p:cNvPr>
          <p:cNvSpPr>
            <a:spLocks noGrp="1"/>
          </p:cNvSpPr>
          <p:nvPr>
            <p:ph type="title"/>
          </p:nvPr>
        </p:nvSpPr>
        <p:spPr>
          <a:xfrm>
            <a:off x="762000" y="685800"/>
            <a:ext cx="6347713" cy="1320800"/>
          </a:xfrm>
        </p:spPr>
        <p:txBody>
          <a:bodyPr/>
          <a:lstStyle/>
          <a:p>
            <a:r>
              <a:rPr lang="en-US" dirty="0"/>
              <a:t>IEEE- BV Section</a:t>
            </a:r>
          </a:p>
        </p:txBody>
      </p:sp>
      <p:sp>
        <p:nvSpPr>
          <p:cNvPr id="3" name="Content Placeholder 2">
            <a:extLst>
              <a:ext uri="{FF2B5EF4-FFF2-40B4-BE49-F238E27FC236}">
                <a16:creationId xmlns:a16="http://schemas.microsoft.com/office/drawing/2014/main" id="{4EDBC5E1-02A4-4BB8-831E-744C3467AB25}"/>
              </a:ext>
            </a:extLst>
          </p:cNvPr>
          <p:cNvSpPr>
            <a:spLocks noGrp="1"/>
          </p:cNvSpPr>
          <p:nvPr>
            <p:ph idx="1"/>
          </p:nvPr>
        </p:nvSpPr>
        <p:spPr/>
        <p:txBody>
          <a:bodyPr>
            <a:normAutofit/>
          </a:bodyPr>
          <a:lstStyle/>
          <a:p>
            <a:r>
              <a:rPr lang="en-US" dirty="0"/>
              <a:t>Mission-Enhance the careers of our members</a:t>
            </a:r>
          </a:p>
          <a:p>
            <a:r>
              <a:rPr lang="en-US" dirty="0"/>
              <a:t>Improving our members knowledge in technologies</a:t>
            </a:r>
          </a:p>
          <a:p>
            <a:pPr marL="0" indent="0">
              <a:buNone/>
            </a:pPr>
            <a:r>
              <a:rPr lang="en-US" dirty="0"/>
              <a:t>     thru Technical talks</a:t>
            </a:r>
          </a:p>
          <a:p>
            <a:r>
              <a:rPr lang="en-US" dirty="0"/>
              <a:t>Mixers for networking</a:t>
            </a:r>
          </a:p>
          <a:p>
            <a:pPr marL="0" indent="0">
              <a:buNone/>
            </a:pPr>
            <a:r>
              <a:rPr lang="en-US" dirty="0"/>
              <a:t>     </a:t>
            </a:r>
            <a:r>
              <a:rPr lang="en-US" dirty="0">
                <a:hlinkClick r:id="rId2"/>
              </a:rPr>
              <a:t>Home - IEEE Buenaventura Section (www.ieee-bv.org)</a:t>
            </a:r>
            <a:endParaRPr lang="en-US" dirty="0"/>
          </a:p>
          <a:p>
            <a:r>
              <a:rPr lang="en-US" dirty="0"/>
              <a:t>Helping our members find employment opportunities</a:t>
            </a:r>
          </a:p>
          <a:p>
            <a:r>
              <a:rPr lang="en-US" dirty="0">
                <a:hlinkClick r:id="rId3"/>
              </a:rPr>
              <a:t>Jobs - IEEE Buenaventura Section (www.ieee-bv.org)</a:t>
            </a:r>
            <a:endParaRPr lang="en-US" dirty="0"/>
          </a:p>
          <a:p>
            <a:r>
              <a:rPr lang="en-US" dirty="0"/>
              <a:t>Provide a platform to contribute to our community.</a:t>
            </a:r>
          </a:p>
        </p:txBody>
      </p:sp>
    </p:spTree>
    <p:extLst>
      <p:ext uri="{BB962C8B-B14F-4D97-AF65-F5344CB8AC3E}">
        <p14:creationId xmlns:p14="http://schemas.microsoft.com/office/powerpoint/2010/main" val="11665303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9" name="Rectangle 58">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775F05-46D0-4F48-B374-AD949BFF1215}"/>
              </a:ext>
            </a:extLst>
          </p:cNvPr>
          <p:cNvSpPr>
            <a:spLocks noGrp="1"/>
          </p:cNvSpPr>
          <p:nvPr>
            <p:ph type="title"/>
          </p:nvPr>
        </p:nvSpPr>
        <p:spPr>
          <a:xfrm>
            <a:off x="1000126" y="609600"/>
            <a:ext cx="6447501" cy="1320800"/>
          </a:xfrm>
        </p:spPr>
        <p:txBody>
          <a:bodyPr>
            <a:normAutofit/>
          </a:bodyPr>
          <a:lstStyle/>
          <a:p>
            <a:r>
              <a:rPr lang="en-US"/>
              <a:t>Crypto currency - Definition</a:t>
            </a:r>
          </a:p>
        </p:txBody>
      </p:sp>
      <p:sp>
        <p:nvSpPr>
          <p:cNvPr id="61" name="Isosceles Triangle 60">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C6F91845-BE33-4B16-88B9-A3048B04BAA9}"/>
              </a:ext>
            </a:extLst>
          </p:cNvPr>
          <p:cNvSpPr>
            <a:spLocks noGrp="1"/>
          </p:cNvSpPr>
          <p:nvPr>
            <p:ph idx="1"/>
          </p:nvPr>
        </p:nvSpPr>
        <p:spPr>
          <a:xfrm>
            <a:off x="762000" y="1371600"/>
            <a:ext cx="7696200" cy="4876800"/>
          </a:xfrm>
        </p:spPr>
        <p:txBody>
          <a:bodyPr>
            <a:noAutofit/>
          </a:bodyPr>
          <a:lstStyle/>
          <a:p>
            <a:pPr marL="0" indent="0">
              <a:buNone/>
            </a:pPr>
            <a:r>
              <a:rPr lang="en-US" sz="2400" dirty="0"/>
              <a:t>      </a:t>
            </a:r>
          </a:p>
          <a:p>
            <a:pPr marL="0" indent="0">
              <a:buNone/>
            </a:pPr>
            <a:r>
              <a:rPr lang="en-US" sz="2400" dirty="0"/>
              <a:t>     </a:t>
            </a:r>
            <a:r>
              <a:rPr lang="en-US" sz="2400" b="1" dirty="0"/>
              <a:t>There are five characteristics</a:t>
            </a:r>
          </a:p>
          <a:p>
            <a:pPr marL="0" indent="0">
              <a:buNone/>
            </a:pPr>
            <a:r>
              <a:rPr lang="en-US" sz="2400" b="1" dirty="0"/>
              <a:t>     of  Crypto Currency</a:t>
            </a:r>
          </a:p>
          <a:p>
            <a:pPr>
              <a:buAutoNum type="alphaLcParenR"/>
            </a:pPr>
            <a:r>
              <a:rPr lang="en-US" sz="2400" b="0" i="0" dirty="0">
                <a:effectLst/>
                <a:latin typeface="Arial" panose="020B0604020202020204" pitchFamily="34" charset="0"/>
              </a:rPr>
              <a:t>Crypto Currency is a digital currency</a:t>
            </a:r>
          </a:p>
          <a:p>
            <a:pPr>
              <a:buAutoNum type="alphaLcParenR"/>
            </a:pPr>
            <a:r>
              <a:rPr lang="en-US" sz="2400" dirty="0"/>
              <a:t>Currency does not have a physical form</a:t>
            </a:r>
          </a:p>
          <a:p>
            <a:pPr>
              <a:buAutoNum type="alphaLcParenR"/>
            </a:pPr>
            <a:r>
              <a:rPr lang="en-US" sz="2400" dirty="0"/>
              <a:t>Can be issued by organizations other then Central banks.</a:t>
            </a:r>
          </a:p>
          <a:p>
            <a:pPr>
              <a:buAutoNum type="alphaLcParenR"/>
            </a:pPr>
            <a:r>
              <a:rPr lang="en-US" sz="2400" dirty="0"/>
              <a:t>It is a peer to peer currency.</a:t>
            </a:r>
          </a:p>
          <a:p>
            <a:pPr>
              <a:buAutoNum type="alphaLcParenR"/>
            </a:pPr>
            <a:r>
              <a:rPr lang="en-US" sz="2400" dirty="0"/>
              <a:t>It can be transacted without the traditional banking system.</a:t>
            </a:r>
          </a:p>
        </p:txBody>
      </p:sp>
      <p:sp>
        <p:nvSpPr>
          <p:cNvPr id="63" name="Isosceles Triangle 62">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0503593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6"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AB775F05-46D0-4F48-B374-AD949BFF1215}"/>
              </a:ext>
            </a:extLst>
          </p:cNvPr>
          <p:cNvSpPr>
            <a:spLocks noGrp="1"/>
          </p:cNvSpPr>
          <p:nvPr>
            <p:ph type="title"/>
          </p:nvPr>
        </p:nvSpPr>
        <p:spPr>
          <a:xfrm>
            <a:off x="508000" y="609600"/>
            <a:ext cx="2882531" cy="5175624"/>
          </a:xfrm>
        </p:spPr>
        <p:txBody>
          <a:bodyPr anchor="ctr">
            <a:normAutofit/>
          </a:bodyPr>
          <a:lstStyle/>
          <a:p>
            <a:r>
              <a:rPr lang="en-US" dirty="0">
                <a:solidFill>
                  <a:schemeClr val="tx1">
                    <a:lumMod val="85000"/>
                    <a:lumOff val="15000"/>
                  </a:schemeClr>
                </a:solidFill>
              </a:rPr>
              <a:t>Crypto currency - example</a:t>
            </a:r>
          </a:p>
        </p:txBody>
      </p:sp>
      <p:sp>
        <p:nvSpPr>
          <p:cNvPr id="26" name="Freeform: Shape 25">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6F91845-BE33-4B16-88B9-A3048B04BAA9}"/>
              </a:ext>
            </a:extLst>
          </p:cNvPr>
          <p:cNvSpPr>
            <a:spLocks noGrp="1"/>
          </p:cNvSpPr>
          <p:nvPr>
            <p:ph idx="1"/>
          </p:nvPr>
        </p:nvSpPr>
        <p:spPr>
          <a:xfrm>
            <a:off x="4097366" y="609600"/>
            <a:ext cx="4894234" cy="6172200"/>
          </a:xfrm>
        </p:spPr>
        <p:txBody>
          <a:bodyPr anchor="ctr">
            <a:normAutofit/>
          </a:bodyPr>
          <a:lstStyle/>
          <a:p>
            <a:pPr marL="0" indent="0">
              <a:buNone/>
            </a:pPr>
            <a:r>
              <a:rPr lang="en-US" dirty="0">
                <a:solidFill>
                  <a:srgbClr val="FFFFFF"/>
                </a:solidFill>
              </a:rPr>
              <a:t>  </a:t>
            </a:r>
          </a:p>
          <a:p>
            <a:pPr marL="0" indent="0">
              <a:buNone/>
            </a:pPr>
            <a:r>
              <a:rPr lang="en-US" sz="3200" dirty="0">
                <a:solidFill>
                  <a:srgbClr val="FFFFFF"/>
                </a:solidFill>
              </a:rPr>
              <a:t>Well known example of crypto currency are,</a:t>
            </a:r>
          </a:p>
          <a:p>
            <a:pPr marL="0" indent="0">
              <a:buNone/>
            </a:pPr>
            <a:endParaRPr lang="en-US" sz="2400" dirty="0">
              <a:solidFill>
                <a:srgbClr val="FFFFFF"/>
              </a:solidFill>
            </a:endParaRPr>
          </a:p>
          <a:p>
            <a:pPr>
              <a:buAutoNum type="alphaLcParenR"/>
            </a:pPr>
            <a:r>
              <a:rPr lang="en-US" sz="2400" b="1" dirty="0">
                <a:solidFill>
                  <a:schemeClr val="bg1"/>
                </a:solidFill>
              </a:rPr>
              <a:t>Airline miles: </a:t>
            </a:r>
            <a:r>
              <a:rPr lang="en-US" sz="2400" dirty="0">
                <a:solidFill>
                  <a:srgbClr val="FFFFFF"/>
                </a:solidFill>
              </a:rPr>
              <a:t>Used to purchase airline tickets , magazines etc. </a:t>
            </a:r>
          </a:p>
          <a:p>
            <a:pPr>
              <a:buAutoNum type="alphaLcParenR"/>
            </a:pPr>
            <a:r>
              <a:rPr lang="en-US" sz="2400" dirty="0">
                <a:solidFill>
                  <a:schemeClr val="bg1"/>
                </a:solidFill>
              </a:rPr>
              <a:t>Credit card points: </a:t>
            </a:r>
            <a:r>
              <a:rPr lang="en-US" sz="2400" dirty="0">
                <a:solidFill>
                  <a:srgbClr val="FFFFFF"/>
                </a:solidFill>
              </a:rPr>
              <a:t>Can be used to purchase products thru the credit cards.</a:t>
            </a:r>
          </a:p>
          <a:p>
            <a:pPr>
              <a:buAutoNum type="alphaLcParenR"/>
            </a:pPr>
            <a:r>
              <a:rPr lang="en-US" sz="2400" dirty="0">
                <a:solidFill>
                  <a:schemeClr val="bg1"/>
                </a:solidFill>
              </a:rPr>
              <a:t>Timeshare points (Hilton Timeshare </a:t>
            </a:r>
            <a:r>
              <a:rPr lang="en-US" sz="2400" dirty="0" err="1">
                <a:solidFill>
                  <a:schemeClr val="bg1"/>
                </a:solidFill>
              </a:rPr>
              <a:t>etc</a:t>
            </a:r>
            <a:r>
              <a:rPr lang="en-US" sz="2400" dirty="0">
                <a:solidFill>
                  <a:schemeClr val="bg1"/>
                </a:solidFill>
              </a:rPr>
              <a:t>): </a:t>
            </a:r>
            <a:r>
              <a:rPr lang="en-US" sz="2400" dirty="0">
                <a:solidFill>
                  <a:srgbClr val="FFFFFF"/>
                </a:solidFill>
              </a:rPr>
              <a:t>Used to purchase hotel stay, cruise tickets etc.</a:t>
            </a:r>
          </a:p>
          <a:p>
            <a:pPr marL="0" indent="0">
              <a:buNone/>
            </a:pPr>
            <a:endParaRPr lang="en-US" dirty="0">
              <a:solidFill>
                <a:srgbClr val="FFFFFF"/>
              </a:solidFill>
            </a:endParaRPr>
          </a:p>
        </p:txBody>
      </p:sp>
    </p:spTree>
    <p:extLst>
      <p:ext uri="{BB962C8B-B14F-4D97-AF65-F5344CB8AC3E}">
        <p14:creationId xmlns:p14="http://schemas.microsoft.com/office/powerpoint/2010/main" val="275267053"/>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E80B86A7-A1EC-475B-9166-88902B033A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75471A-8D37-4BAC-A8C0-F818B842514E}"/>
              </a:ext>
            </a:extLst>
          </p:cNvPr>
          <p:cNvSpPr>
            <a:spLocks noGrp="1"/>
          </p:cNvSpPr>
          <p:nvPr>
            <p:ph type="title"/>
          </p:nvPr>
        </p:nvSpPr>
        <p:spPr>
          <a:xfrm>
            <a:off x="1000126" y="609600"/>
            <a:ext cx="6447501" cy="1320800"/>
          </a:xfrm>
        </p:spPr>
        <p:txBody>
          <a:bodyPr>
            <a:normAutofit/>
          </a:bodyPr>
          <a:lstStyle/>
          <a:p>
            <a:r>
              <a:rPr lang="en-US"/>
              <a:t>Imagine This</a:t>
            </a:r>
            <a:endParaRPr lang="en-US" dirty="0"/>
          </a:p>
        </p:txBody>
      </p:sp>
      <p:sp>
        <p:nvSpPr>
          <p:cNvPr id="10" name="Isosceles Triangle 9">
            <a:extLst>
              <a:ext uri="{FF2B5EF4-FFF2-40B4-BE49-F238E27FC236}">
                <a16:creationId xmlns:a16="http://schemas.microsoft.com/office/drawing/2014/main" id="{C2C29CB1-9F74-4879-A6AF-AEA67B6F1F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Content Placeholder 2">
            <a:extLst>
              <a:ext uri="{FF2B5EF4-FFF2-40B4-BE49-F238E27FC236}">
                <a16:creationId xmlns:a16="http://schemas.microsoft.com/office/drawing/2014/main" id="{9C17957A-9520-49F0-8488-C43BA5C37B7C}"/>
              </a:ext>
            </a:extLst>
          </p:cNvPr>
          <p:cNvSpPr>
            <a:spLocks noGrp="1"/>
          </p:cNvSpPr>
          <p:nvPr>
            <p:ph idx="1"/>
          </p:nvPr>
        </p:nvSpPr>
        <p:spPr>
          <a:xfrm>
            <a:off x="838200" y="1554827"/>
            <a:ext cx="7620000" cy="4693573"/>
          </a:xfrm>
        </p:spPr>
        <p:txBody>
          <a:bodyPr>
            <a:normAutofit/>
          </a:bodyPr>
          <a:lstStyle/>
          <a:p>
            <a:pPr>
              <a:lnSpc>
                <a:spcPct val="90000"/>
              </a:lnSpc>
            </a:pPr>
            <a:r>
              <a:rPr lang="en-US" sz="2400" dirty="0"/>
              <a:t>All the shops and vendors shared a point system.</a:t>
            </a:r>
          </a:p>
          <a:p>
            <a:pPr>
              <a:lnSpc>
                <a:spcPct val="90000"/>
              </a:lnSpc>
            </a:pPr>
            <a:r>
              <a:rPr lang="en-US" sz="2400" dirty="0"/>
              <a:t>Consumers could accumulate points by eating in restaurants and then use those points to buy a pair of shoe.</a:t>
            </a:r>
          </a:p>
          <a:p>
            <a:pPr>
              <a:lnSpc>
                <a:spcPct val="90000"/>
              </a:lnSpc>
            </a:pPr>
            <a:r>
              <a:rPr lang="en-US" sz="2400" dirty="0"/>
              <a:t>Or you could get points from grocery shopping and use those points to buy gas.</a:t>
            </a:r>
          </a:p>
          <a:p>
            <a:pPr>
              <a:lnSpc>
                <a:spcPct val="90000"/>
              </a:lnSpc>
            </a:pPr>
            <a:r>
              <a:rPr lang="en-US" sz="2400" dirty="0"/>
              <a:t>Well, this already exists. You can use Vons points to get discount on gas from Chevron gas station.</a:t>
            </a:r>
          </a:p>
          <a:p>
            <a:pPr>
              <a:lnSpc>
                <a:spcPct val="90000"/>
              </a:lnSpc>
            </a:pPr>
            <a:r>
              <a:rPr lang="en-US" sz="2400" dirty="0"/>
              <a:t>So, we already use a form of </a:t>
            </a:r>
            <a:r>
              <a:rPr lang="en-US" sz="2400" dirty="0" err="1"/>
              <a:t>cryto</a:t>
            </a:r>
            <a:r>
              <a:rPr lang="en-US" sz="2400" dirty="0"/>
              <a:t> currency in our day to day lives.</a:t>
            </a:r>
          </a:p>
          <a:p>
            <a:pPr>
              <a:lnSpc>
                <a:spcPct val="90000"/>
              </a:lnSpc>
            </a:pPr>
            <a:r>
              <a:rPr lang="en-US" sz="2400" dirty="0"/>
              <a:t>The objective of </a:t>
            </a:r>
            <a:r>
              <a:rPr lang="en-US" sz="2400" dirty="0" err="1"/>
              <a:t>Cryto</a:t>
            </a:r>
            <a:r>
              <a:rPr lang="en-US" sz="2400" dirty="0"/>
              <a:t> currency of today is to make  it a more ubiquitous currency. </a:t>
            </a:r>
          </a:p>
          <a:p>
            <a:pPr>
              <a:lnSpc>
                <a:spcPct val="90000"/>
              </a:lnSpc>
            </a:pPr>
            <a:endParaRPr lang="en-US" dirty="0"/>
          </a:p>
        </p:txBody>
      </p:sp>
      <p:sp>
        <p:nvSpPr>
          <p:cNvPr id="12" name="Isosceles Triangle 11">
            <a:extLst>
              <a:ext uri="{FF2B5EF4-FFF2-40B4-BE49-F238E27FC236}">
                <a16:creationId xmlns:a16="http://schemas.microsoft.com/office/drawing/2014/main" id="{7E2C7115-5336-410C-AD71-0F0952A2E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807450" y="4013200"/>
            <a:ext cx="336550"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12561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75471A-8D37-4BAC-A8C0-F818B842514E}"/>
              </a:ext>
            </a:extLst>
          </p:cNvPr>
          <p:cNvSpPr>
            <a:spLocks noGrp="1"/>
          </p:cNvSpPr>
          <p:nvPr>
            <p:ph type="title"/>
          </p:nvPr>
        </p:nvSpPr>
        <p:spPr>
          <a:xfrm>
            <a:off x="586408" y="152400"/>
            <a:ext cx="6347713" cy="914400"/>
          </a:xfrm>
        </p:spPr>
        <p:txBody>
          <a:bodyPr/>
          <a:lstStyle/>
          <a:p>
            <a:r>
              <a:rPr lang="en-US" dirty="0"/>
              <a:t>Now Imagine this</a:t>
            </a:r>
          </a:p>
        </p:txBody>
      </p:sp>
      <p:sp>
        <p:nvSpPr>
          <p:cNvPr id="3" name="Content Placeholder 2">
            <a:extLst>
              <a:ext uri="{FF2B5EF4-FFF2-40B4-BE49-F238E27FC236}">
                <a16:creationId xmlns:a16="http://schemas.microsoft.com/office/drawing/2014/main" id="{9C17957A-9520-49F0-8488-C43BA5C37B7C}"/>
              </a:ext>
            </a:extLst>
          </p:cNvPr>
          <p:cNvSpPr>
            <a:spLocks noGrp="1"/>
          </p:cNvSpPr>
          <p:nvPr>
            <p:ph idx="1"/>
          </p:nvPr>
        </p:nvSpPr>
        <p:spPr>
          <a:xfrm>
            <a:off x="586408" y="762000"/>
            <a:ext cx="6347714" cy="3880773"/>
          </a:xfrm>
        </p:spPr>
        <p:txBody>
          <a:bodyPr>
            <a:noAutofit/>
          </a:bodyPr>
          <a:lstStyle/>
          <a:p>
            <a:r>
              <a:rPr lang="en-US" sz="1600" dirty="0"/>
              <a:t>You own a business, say a restaurant.</a:t>
            </a:r>
          </a:p>
          <a:p>
            <a:r>
              <a:rPr lang="en-US" sz="1600" dirty="0"/>
              <a:t>You want to expand the restaurant. So you need money.</a:t>
            </a:r>
          </a:p>
          <a:p>
            <a:r>
              <a:rPr lang="en-US" sz="1600" dirty="0"/>
              <a:t>You can go to a bank and take a loan but interest rate is too high.</a:t>
            </a:r>
          </a:p>
          <a:p>
            <a:r>
              <a:rPr lang="en-US" sz="1600" dirty="0"/>
              <a:t>So you create a investment grade Crypto currency, say ‘XYZ’, backed by a portion of your business as collateral</a:t>
            </a:r>
          </a:p>
          <a:p>
            <a:r>
              <a:rPr lang="en-US" sz="1600" dirty="0"/>
              <a:t>Investors can purchase the XYZ from your business.</a:t>
            </a:r>
          </a:p>
          <a:p>
            <a:r>
              <a:rPr lang="en-US" sz="1600" dirty="0"/>
              <a:t>In return investors own part of your business.</a:t>
            </a:r>
          </a:p>
          <a:p>
            <a:r>
              <a:rPr lang="en-US" sz="1600" dirty="0"/>
              <a:t>Advantage for an investor is they will benefit if your expansion is successful and price of the ‘XYZ’ goes up.</a:t>
            </a:r>
          </a:p>
          <a:p>
            <a:r>
              <a:rPr lang="en-US" sz="1600" dirty="0"/>
              <a:t>Another advantage is they can sell it to other investors if they want to get out of it.</a:t>
            </a:r>
          </a:p>
          <a:p>
            <a:r>
              <a:rPr lang="en-US" sz="1600" dirty="0"/>
              <a:t>Advantage for you is you  raised funds for expansion without having to take a loan.</a:t>
            </a:r>
          </a:p>
          <a:p>
            <a:r>
              <a:rPr lang="en-US" sz="1600" dirty="0"/>
              <a:t>You can buy XYZ </a:t>
            </a:r>
            <a:r>
              <a:rPr lang="en-US" sz="1600" dirty="0" err="1"/>
              <a:t>cryto</a:t>
            </a:r>
            <a:r>
              <a:rPr lang="en-US" sz="1600" dirty="0"/>
              <a:t>-currency  back from the marketplace if you want to.</a:t>
            </a:r>
          </a:p>
          <a:p>
            <a:r>
              <a:rPr lang="en-US" sz="1600" dirty="0"/>
              <a:t>The objective of the Crypto currency is to facilitate investments and fund raising. </a:t>
            </a:r>
          </a:p>
        </p:txBody>
      </p:sp>
    </p:spTree>
    <p:extLst>
      <p:ext uri="{BB962C8B-B14F-4D97-AF65-F5344CB8AC3E}">
        <p14:creationId xmlns:p14="http://schemas.microsoft.com/office/powerpoint/2010/main" val="37834852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 mark on green pastel background">
            <a:extLst>
              <a:ext uri="{FF2B5EF4-FFF2-40B4-BE49-F238E27FC236}">
                <a16:creationId xmlns:a16="http://schemas.microsoft.com/office/drawing/2014/main" id="{2E69EAE6-2A70-44E0-9C73-439C833617A8}"/>
              </a:ext>
            </a:extLst>
          </p:cNvPr>
          <p:cNvPicPr>
            <a:picLocks noChangeAspect="1"/>
          </p:cNvPicPr>
          <p:nvPr/>
        </p:nvPicPr>
        <p:blipFill rotWithShape="1">
          <a:blip r:embed="rId2">
            <a:duotone>
              <a:prstClr val="black"/>
              <a:prstClr val="white"/>
            </a:duotone>
          </a:blip>
          <a:srcRect l="42050"/>
          <a:stretch/>
        </p:blipFill>
        <p:spPr>
          <a:xfrm>
            <a:off x="3842657" y="-1"/>
            <a:ext cx="529896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219326A6-CA07-486B-BA72-F8307404716D}"/>
              </a:ext>
            </a:extLst>
          </p:cNvPr>
          <p:cNvSpPr>
            <a:spLocks noGrp="1"/>
          </p:cNvSpPr>
          <p:nvPr>
            <p:ph type="title"/>
          </p:nvPr>
        </p:nvSpPr>
        <p:spPr>
          <a:xfrm>
            <a:off x="304800" y="990600"/>
            <a:ext cx="4419600" cy="5486401"/>
          </a:xfrm>
        </p:spPr>
        <p:txBody>
          <a:bodyPr vert="horz" lIns="91440" tIns="45720" rIns="91440" bIns="45720" rtlCol="0" anchor="b">
            <a:normAutofit fontScale="90000"/>
          </a:bodyPr>
          <a:lstStyle/>
          <a:p>
            <a:r>
              <a:rPr lang="en-US" sz="2000" dirty="0"/>
              <a:t>Question: Do you think Crypto currency will remain open currency once Governments get involved?</a:t>
            </a:r>
            <a:br>
              <a:rPr lang="en-US" sz="2000" dirty="0"/>
            </a:br>
            <a:br>
              <a:rPr lang="en-US" sz="2000" dirty="0"/>
            </a:br>
            <a:r>
              <a:rPr lang="en-US" sz="2000" dirty="0"/>
              <a:t>Answer : Governments get involved in currency regulations for two main reasons. i.e. 1) to collect taxes from transactions and 2) protect the public from fraud. IRS and local governments need a record of transaction so it can collect taxes. Whereas SEC needs to make sure that the investment grade Crypto currency meet a certain standard.</a:t>
            </a:r>
            <a:br>
              <a:rPr lang="en-US" sz="2000" dirty="0"/>
            </a:br>
            <a:r>
              <a:rPr lang="en-US" sz="2000" dirty="0"/>
              <a:t>Crypto currency ‘Believers’, believe that free market should be free of regulations. The ownership of assessing risk should be on the buyer of the asset and not  on a government body.</a:t>
            </a:r>
            <a:br>
              <a:rPr lang="en-US" sz="2000" dirty="0"/>
            </a:br>
            <a:r>
              <a:rPr lang="en-US" sz="2000" dirty="0"/>
              <a:t> Sooner or later Governments will try to regulate the currencies.</a:t>
            </a:r>
            <a:endParaRPr lang="en-US" sz="4200" dirty="0"/>
          </a:p>
        </p:txBody>
      </p:sp>
    </p:spTree>
    <p:extLst>
      <p:ext uri="{BB962C8B-B14F-4D97-AF65-F5344CB8AC3E}">
        <p14:creationId xmlns:p14="http://schemas.microsoft.com/office/powerpoint/2010/main" val="4257636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3D box skeletons">
            <a:extLst>
              <a:ext uri="{FF2B5EF4-FFF2-40B4-BE49-F238E27FC236}">
                <a16:creationId xmlns:a16="http://schemas.microsoft.com/office/drawing/2014/main" id="{4D022904-1079-4EF5-9C93-98F81C3774D6}"/>
              </a:ext>
            </a:extLst>
          </p:cNvPr>
          <p:cNvPicPr>
            <a:picLocks noChangeAspect="1"/>
          </p:cNvPicPr>
          <p:nvPr/>
        </p:nvPicPr>
        <p:blipFill rotWithShape="1">
          <a:blip r:embed="rId2"/>
          <a:srcRect l="22802" r="19367" b="-2"/>
          <a:stretch/>
        </p:blipFill>
        <p:spPr>
          <a:xfrm>
            <a:off x="4572000" y="-1"/>
            <a:ext cx="457200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AB775F05-46D0-4F48-B374-AD949BFF1215}"/>
              </a:ext>
            </a:extLst>
          </p:cNvPr>
          <p:cNvSpPr>
            <a:spLocks noGrp="1"/>
          </p:cNvSpPr>
          <p:nvPr>
            <p:ph type="title"/>
          </p:nvPr>
        </p:nvSpPr>
        <p:spPr>
          <a:xfrm>
            <a:off x="507999" y="609600"/>
            <a:ext cx="2888343" cy="1320800"/>
          </a:xfrm>
        </p:spPr>
        <p:txBody>
          <a:bodyPr>
            <a:normAutofit/>
          </a:bodyPr>
          <a:lstStyle/>
          <a:p>
            <a:r>
              <a:rPr lang="en-US" dirty="0"/>
              <a:t>Block Chain - Definition</a:t>
            </a:r>
          </a:p>
        </p:txBody>
      </p:sp>
      <p:sp>
        <p:nvSpPr>
          <p:cNvPr id="3" name="Content Placeholder 2">
            <a:extLst>
              <a:ext uri="{FF2B5EF4-FFF2-40B4-BE49-F238E27FC236}">
                <a16:creationId xmlns:a16="http://schemas.microsoft.com/office/drawing/2014/main" id="{C6F91845-BE33-4B16-88B9-A3048B04BAA9}"/>
              </a:ext>
            </a:extLst>
          </p:cNvPr>
          <p:cNvSpPr>
            <a:spLocks noGrp="1"/>
          </p:cNvSpPr>
          <p:nvPr>
            <p:ph idx="1"/>
          </p:nvPr>
        </p:nvSpPr>
        <p:spPr>
          <a:xfrm>
            <a:off x="357182" y="1930400"/>
            <a:ext cx="4572000" cy="4394200"/>
          </a:xfrm>
        </p:spPr>
        <p:txBody>
          <a:bodyPr>
            <a:noAutofit/>
          </a:bodyPr>
          <a:lstStyle/>
          <a:p>
            <a:r>
              <a:rPr lang="en-US" sz="2400" b="0" i="0" dirty="0">
                <a:effectLst/>
                <a:latin typeface="Roboto"/>
              </a:rPr>
              <a:t>A blockchain is a growing list of records called blocks which are interconnected by utilizing cryptography. </a:t>
            </a:r>
          </a:p>
          <a:p>
            <a:r>
              <a:rPr lang="en-US" sz="2400" b="0" i="0" dirty="0">
                <a:effectLst/>
                <a:latin typeface="Arial" panose="020B0604020202020204" pitchFamily="34" charset="0"/>
              </a:rPr>
              <a:t>Blockchain is a type </a:t>
            </a:r>
            <a:r>
              <a:rPr lang="en-US" sz="2400" dirty="0">
                <a:latin typeface="Arial" panose="020B0604020202020204" pitchFamily="34" charset="0"/>
              </a:rPr>
              <a:t>of database.</a:t>
            </a:r>
            <a:endParaRPr lang="en-US" sz="2400" b="0" i="0" dirty="0">
              <a:effectLst/>
              <a:latin typeface="Arial" panose="020B0604020202020204" pitchFamily="34" charset="0"/>
            </a:endParaRPr>
          </a:p>
          <a:p>
            <a:pPr marL="0" indent="0">
              <a:buNone/>
            </a:pPr>
            <a:r>
              <a:rPr lang="en-US" sz="2400" dirty="0"/>
              <a:t>      </a:t>
            </a:r>
          </a:p>
          <a:p>
            <a:pPr marL="0" indent="0">
              <a:buNone/>
            </a:pPr>
            <a:r>
              <a:rPr lang="en-US" sz="2400" dirty="0"/>
              <a:t> To understand Block Chain we need to understand Database.</a:t>
            </a:r>
          </a:p>
        </p:txBody>
      </p:sp>
      <p:cxnSp>
        <p:nvCxnSpPr>
          <p:cNvPr id="14" name="Straight Connector 13">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8"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2079671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0BBB9A-E0F5-4D55-B9D6-1DE10F4A602D}"/>
              </a:ext>
            </a:extLst>
          </p:cNvPr>
          <p:cNvSpPr>
            <a:spLocks noGrp="1"/>
          </p:cNvSpPr>
          <p:nvPr>
            <p:ph type="title"/>
          </p:nvPr>
        </p:nvSpPr>
        <p:spPr>
          <a:xfrm>
            <a:off x="880037" y="642707"/>
            <a:ext cx="6347713" cy="1320800"/>
          </a:xfrm>
        </p:spPr>
        <p:txBody>
          <a:bodyPr/>
          <a:lstStyle/>
          <a:p>
            <a:r>
              <a:rPr lang="en-US" dirty="0"/>
              <a:t>Database</a:t>
            </a:r>
          </a:p>
        </p:txBody>
      </p:sp>
      <p:sp>
        <p:nvSpPr>
          <p:cNvPr id="3" name="Content Placeholder 2">
            <a:extLst>
              <a:ext uri="{FF2B5EF4-FFF2-40B4-BE49-F238E27FC236}">
                <a16:creationId xmlns:a16="http://schemas.microsoft.com/office/drawing/2014/main" id="{A5427B80-1548-4F09-84A0-F1A67CDEC5F2}"/>
              </a:ext>
            </a:extLst>
          </p:cNvPr>
          <p:cNvSpPr>
            <a:spLocks noGrp="1"/>
          </p:cNvSpPr>
          <p:nvPr>
            <p:ph idx="1"/>
          </p:nvPr>
        </p:nvSpPr>
        <p:spPr>
          <a:xfrm>
            <a:off x="639415" y="1303107"/>
            <a:ext cx="6347714" cy="982893"/>
          </a:xfrm>
        </p:spPr>
        <p:txBody>
          <a:bodyPr/>
          <a:lstStyle/>
          <a:p>
            <a:r>
              <a:rPr lang="en-US" b="0" i="0" dirty="0">
                <a:solidFill>
                  <a:srgbClr val="111111"/>
                </a:solidFill>
                <a:effectLst/>
                <a:latin typeface="Roboto"/>
              </a:rPr>
              <a:t>A database is</a:t>
            </a:r>
            <a:r>
              <a:rPr lang="en-US" b="1" i="0" dirty="0">
                <a:solidFill>
                  <a:srgbClr val="111111"/>
                </a:solidFill>
                <a:effectLst/>
                <a:latin typeface="Roboto"/>
              </a:rPr>
              <a:t> an organized collection of data, generally stored and accessed electronically from a computer system</a:t>
            </a:r>
            <a:endParaRPr lang="en-US" dirty="0"/>
          </a:p>
        </p:txBody>
      </p:sp>
      <p:pic>
        <p:nvPicPr>
          <p:cNvPr id="1026" name="Picture 2">
            <a:extLst>
              <a:ext uri="{FF2B5EF4-FFF2-40B4-BE49-F238E27FC236}">
                <a16:creationId xmlns:a16="http://schemas.microsoft.com/office/drawing/2014/main" id="{4676D7F0-4588-4583-A88F-0746D92824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9415" y="2265152"/>
            <a:ext cx="6107093" cy="4397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4944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75F05-46D0-4F48-B374-AD949BFF1215}"/>
              </a:ext>
            </a:extLst>
          </p:cNvPr>
          <p:cNvSpPr>
            <a:spLocks noGrp="1"/>
          </p:cNvSpPr>
          <p:nvPr>
            <p:ph type="title"/>
          </p:nvPr>
        </p:nvSpPr>
        <p:spPr/>
        <p:txBody>
          <a:bodyPr/>
          <a:lstStyle/>
          <a:p>
            <a:r>
              <a:rPr lang="en-US" dirty="0"/>
              <a:t>Block Chain - Diagram</a:t>
            </a:r>
          </a:p>
        </p:txBody>
      </p:sp>
      <p:pic>
        <p:nvPicPr>
          <p:cNvPr id="2050" name="Picture 2">
            <a:extLst>
              <a:ext uri="{FF2B5EF4-FFF2-40B4-BE49-F238E27FC236}">
                <a16:creationId xmlns:a16="http://schemas.microsoft.com/office/drawing/2014/main" id="{670D9B59-73E4-4396-897B-D6536326E6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298" y="2549435"/>
            <a:ext cx="7620000" cy="5715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B08453A-6BE4-4AA7-9DC1-2F67324ADE30}"/>
              </a:ext>
            </a:extLst>
          </p:cNvPr>
          <p:cNvSpPr txBox="1"/>
          <p:nvPr/>
        </p:nvSpPr>
        <p:spPr>
          <a:xfrm>
            <a:off x="609598" y="1253435"/>
            <a:ext cx="6629401" cy="1631216"/>
          </a:xfrm>
          <a:prstGeom prst="rect">
            <a:avLst/>
          </a:prstGeom>
          <a:noFill/>
        </p:spPr>
        <p:txBody>
          <a:bodyPr wrap="square">
            <a:spAutoFit/>
          </a:bodyPr>
          <a:lstStyle/>
          <a:p>
            <a:r>
              <a:rPr lang="en-US" sz="2000" b="0" i="0" dirty="0">
                <a:solidFill>
                  <a:srgbClr val="444444"/>
                </a:solidFill>
                <a:effectLst/>
                <a:latin typeface="Roboto"/>
              </a:rPr>
              <a:t>Each block contains a cryptographic hash of the previous block, a time stamp, and exchange information. Utilizing blockchain we can safely store information over the shared system, where everybody can see but can’t do any alteration</a:t>
            </a:r>
            <a:r>
              <a:rPr lang="en-US" sz="1800" b="0" i="0" dirty="0">
                <a:solidFill>
                  <a:schemeClr val="tx1"/>
                </a:solidFill>
                <a:effectLst/>
                <a:latin typeface="Arial" panose="020B0604020202020204" pitchFamily="34" charset="0"/>
              </a:rPr>
              <a:t>.</a:t>
            </a:r>
          </a:p>
        </p:txBody>
      </p:sp>
    </p:spTree>
    <p:extLst>
      <p:ext uri="{BB962C8B-B14F-4D97-AF65-F5344CB8AC3E}">
        <p14:creationId xmlns:p14="http://schemas.microsoft.com/office/powerpoint/2010/main" val="31839998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 mark on green pastel background">
            <a:extLst>
              <a:ext uri="{FF2B5EF4-FFF2-40B4-BE49-F238E27FC236}">
                <a16:creationId xmlns:a16="http://schemas.microsoft.com/office/drawing/2014/main" id="{2E69EAE6-2A70-44E0-9C73-439C833617A8}"/>
              </a:ext>
            </a:extLst>
          </p:cNvPr>
          <p:cNvPicPr>
            <a:picLocks noChangeAspect="1"/>
          </p:cNvPicPr>
          <p:nvPr/>
        </p:nvPicPr>
        <p:blipFill rotWithShape="1">
          <a:blip r:embed="rId2">
            <a:duotone>
              <a:prstClr val="black"/>
              <a:prstClr val="white"/>
            </a:duotone>
          </a:blip>
          <a:srcRect l="42050"/>
          <a:stretch/>
        </p:blipFill>
        <p:spPr>
          <a:xfrm>
            <a:off x="3842657" y="-1"/>
            <a:ext cx="529896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219326A6-CA07-486B-BA72-F8307404716D}"/>
              </a:ext>
            </a:extLst>
          </p:cNvPr>
          <p:cNvSpPr>
            <a:spLocks noGrp="1"/>
          </p:cNvSpPr>
          <p:nvPr>
            <p:ph type="title"/>
          </p:nvPr>
        </p:nvSpPr>
        <p:spPr>
          <a:xfrm>
            <a:off x="501649" y="1678666"/>
            <a:ext cx="3842636" cy="2369093"/>
          </a:xfrm>
        </p:spPr>
        <p:txBody>
          <a:bodyPr vert="horz" lIns="91440" tIns="45720" rIns="91440" bIns="45720" rtlCol="0" anchor="b">
            <a:normAutofit/>
          </a:bodyPr>
          <a:lstStyle/>
          <a:p>
            <a:pPr algn="r"/>
            <a:r>
              <a:rPr lang="en-US" sz="4200" dirty="0"/>
              <a:t>Questions ?/ Discussion</a:t>
            </a:r>
          </a:p>
        </p:txBody>
      </p:sp>
    </p:spTree>
    <p:extLst>
      <p:ext uri="{BB962C8B-B14F-4D97-AF65-F5344CB8AC3E}">
        <p14:creationId xmlns:p14="http://schemas.microsoft.com/office/powerpoint/2010/main" val="148571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965032"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5" name="Straight Connector 14">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1599781" y="3681413"/>
            <a:ext cx="3572669"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17"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93473" y="-8467"/>
            <a:ext cx="2255512"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09947"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Isosceles Triangle 20">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06616" y="3048000"/>
            <a:ext cx="2444750"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608241"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4">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86115" y="3589867"/>
            <a:ext cx="1362870"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itle 1">
            <a:extLst>
              <a:ext uri="{FF2B5EF4-FFF2-40B4-BE49-F238E27FC236}">
                <a16:creationId xmlns:a16="http://schemas.microsoft.com/office/drawing/2014/main" id="{D4EA4A7E-05AF-4E0A-BB7C-385BC3EE82BA}"/>
              </a:ext>
            </a:extLst>
          </p:cNvPr>
          <p:cNvSpPr txBox="1">
            <a:spLocks/>
          </p:cNvSpPr>
          <p:nvPr/>
        </p:nvSpPr>
        <p:spPr>
          <a:xfrm>
            <a:off x="508000" y="609600"/>
            <a:ext cx="2882531" cy="5175624"/>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a:spcAft>
                <a:spcPts val="600"/>
              </a:spcAft>
            </a:pPr>
            <a:r>
              <a:rPr lang="en-US">
                <a:solidFill>
                  <a:schemeClr val="tx1">
                    <a:lumMod val="85000"/>
                    <a:lumOff val="15000"/>
                  </a:schemeClr>
                </a:solidFill>
              </a:rPr>
              <a:t>Bitcoin- Definition</a:t>
            </a:r>
          </a:p>
        </p:txBody>
      </p:sp>
      <p:sp>
        <p:nvSpPr>
          <p:cNvPr id="27" name="Freeform: Shape 26">
            <a:extLst>
              <a:ext uri="{FF2B5EF4-FFF2-40B4-BE49-F238E27FC236}">
                <a16:creationId xmlns:a16="http://schemas.microsoft.com/office/drawing/2014/main" id="{142BFA2A-77A0-4F60-A32A-685681C84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11615" y="-8467"/>
            <a:ext cx="5332385" cy="6866467"/>
          </a:xfrm>
          <a:custGeom>
            <a:avLst/>
            <a:gdLst>
              <a:gd name="connsiteX0" fmla="*/ 0 w 7109846"/>
              <a:gd name="connsiteY0" fmla="*/ 0 h 6866467"/>
              <a:gd name="connsiteX1" fmla="*/ 1249825 w 7109846"/>
              <a:gd name="connsiteY1" fmla="*/ 0 h 6866467"/>
              <a:gd name="connsiteX2" fmla="*/ 1249825 w 7109846"/>
              <a:gd name="connsiteY2" fmla="*/ 8467 h 6866467"/>
              <a:gd name="connsiteX3" fmla="*/ 7109846 w 7109846"/>
              <a:gd name="connsiteY3" fmla="*/ 8467 h 6866467"/>
              <a:gd name="connsiteX4" fmla="*/ 7109846 w 7109846"/>
              <a:gd name="connsiteY4" fmla="*/ 6866467 h 6866467"/>
              <a:gd name="connsiteX5" fmla="*/ 1249825 w 7109846"/>
              <a:gd name="connsiteY5" fmla="*/ 6866467 h 6866467"/>
              <a:gd name="connsiteX6" fmla="*/ 1109382 w 7109846"/>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09846" h="6866467">
                <a:moveTo>
                  <a:pt x="0" y="0"/>
                </a:moveTo>
                <a:lnTo>
                  <a:pt x="1249825" y="0"/>
                </a:lnTo>
                <a:lnTo>
                  <a:pt x="1249825" y="8467"/>
                </a:lnTo>
                <a:lnTo>
                  <a:pt x="7109846" y="8467"/>
                </a:lnTo>
                <a:lnTo>
                  <a:pt x="7109846" y="6866467"/>
                </a:lnTo>
                <a:lnTo>
                  <a:pt x="1249825" y="6866467"/>
                </a:lnTo>
                <a:lnTo>
                  <a:pt x="1109382" y="6866467"/>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Content Placeholder 2">
            <a:extLst>
              <a:ext uri="{FF2B5EF4-FFF2-40B4-BE49-F238E27FC236}">
                <a16:creationId xmlns:a16="http://schemas.microsoft.com/office/drawing/2014/main" id="{C6F91845-BE33-4B16-88B9-A3048B04BAA9}"/>
              </a:ext>
            </a:extLst>
          </p:cNvPr>
          <p:cNvSpPr>
            <a:spLocks noGrp="1"/>
          </p:cNvSpPr>
          <p:nvPr>
            <p:ph idx="1"/>
          </p:nvPr>
        </p:nvSpPr>
        <p:spPr>
          <a:xfrm>
            <a:off x="4131913" y="629180"/>
            <a:ext cx="5126855" cy="5562600"/>
          </a:xfrm>
        </p:spPr>
        <p:txBody>
          <a:bodyPr vert="horz" lIns="91440" tIns="45720" rIns="91440" bIns="45720" rtlCol="0" anchor="ctr">
            <a:normAutofit/>
          </a:bodyPr>
          <a:lstStyle/>
          <a:p>
            <a:pPr marL="0" indent="0">
              <a:buNone/>
            </a:pPr>
            <a:r>
              <a:rPr lang="en-US" sz="2400" dirty="0">
                <a:solidFill>
                  <a:srgbClr val="FFFFFF"/>
                </a:solidFill>
              </a:rPr>
              <a:t> There are five characteristics of bitcoin</a:t>
            </a:r>
          </a:p>
          <a:p>
            <a:pPr marL="0" indent="0"/>
            <a:endParaRPr lang="en-US" dirty="0">
              <a:solidFill>
                <a:srgbClr val="FFFFFF"/>
              </a:solidFill>
            </a:endParaRPr>
          </a:p>
          <a:p>
            <a:r>
              <a:rPr lang="en-US" sz="2400" b="0" i="0" dirty="0">
                <a:solidFill>
                  <a:srgbClr val="FFFFFF"/>
                </a:solidFill>
                <a:effectLst/>
              </a:rPr>
              <a:t>Bitcoin is a digital currency</a:t>
            </a:r>
          </a:p>
          <a:p>
            <a:r>
              <a:rPr lang="en-US" sz="2400" dirty="0">
                <a:solidFill>
                  <a:srgbClr val="FFFFFF"/>
                </a:solidFill>
              </a:rPr>
              <a:t>It is a de-centralized currency </a:t>
            </a:r>
          </a:p>
          <a:p>
            <a:r>
              <a:rPr lang="en-US" sz="2400" dirty="0">
                <a:solidFill>
                  <a:srgbClr val="FFFFFF"/>
                </a:solidFill>
              </a:rPr>
              <a:t>It is one of many crypto currencies</a:t>
            </a:r>
          </a:p>
          <a:p>
            <a:r>
              <a:rPr lang="en-US" sz="2400" dirty="0">
                <a:solidFill>
                  <a:srgbClr val="FFFFFF"/>
                </a:solidFill>
              </a:rPr>
              <a:t>Currency for peer to peer transaction</a:t>
            </a:r>
          </a:p>
          <a:p>
            <a:r>
              <a:rPr lang="en-US" sz="2400" dirty="0">
                <a:solidFill>
                  <a:srgbClr val="FFFFFF"/>
                </a:solidFill>
              </a:rPr>
              <a:t>Bypasses the banking system</a:t>
            </a:r>
          </a:p>
          <a:p>
            <a:endParaRPr lang="en-US" dirty="0">
              <a:solidFill>
                <a:srgbClr val="FFFFFF"/>
              </a:solidFill>
            </a:endParaRPr>
          </a:p>
        </p:txBody>
      </p:sp>
    </p:spTree>
    <p:extLst>
      <p:ext uri="{BB962C8B-B14F-4D97-AF65-F5344CB8AC3E}">
        <p14:creationId xmlns:p14="http://schemas.microsoft.com/office/powerpoint/2010/main" val="1763720629"/>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98BD3CD-85CF-4688-B133-ED8699560A59}"/>
              </a:ext>
            </a:extLst>
          </p:cNvPr>
          <p:cNvPicPr>
            <a:picLocks noChangeAspect="1"/>
          </p:cNvPicPr>
          <p:nvPr/>
        </p:nvPicPr>
        <p:blipFill rotWithShape="1">
          <a:blip r:embed="rId2"/>
          <a:srcRect l="18115" t="5659" r="567" b="-2"/>
          <a:stretch/>
        </p:blipFill>
        <p:spPr>
          <a:xfrm>
            <a:off x="4114800" y="-1"/>
            <a:ext cx="502920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3074" name="Rectangle 2">
            <a:extLst>
              <a:ext uri="{FF2B5EF4-FFF2-40B4-BE49-F238E27FC236}">
                <a16:creationId xmlns:a16="http://schemas.microsoft.com/office/drawing/2014/main" id="{B14136CE-C1A3-403A-B78C-F42FD99B9491}"/>
              </a:ext>
            </a:extLst>
          </p:cNvPr>
          <p:cNvSpPr>
            <a:spLocks noGrp="1" noChangeArrowheads="1"/>
          </p:cNvSpPr>
          <p:nvPr>
            <p:ph type="ctrTitle"/>
          </p:nvPr>
        </p:nvSpPr>
        <p:spPr>
          <a:xfrm>
            <a:off x="501650" y="1678666"/>
            <a:ext cx="3066142" cy="2369093"/>
          </a:xfrm>
        </p:spPr>
        <p:txBody>
          <a:bodyPr vert="horz" lIns="91440" tIns="45720" rIns="91440" bIns="45720" rtlCol="0">
            <a:normAutofit/>
          </a:bodyPr>
          <a:lstStyle/>
          <a:p>
            <a:pPr>
              <a:lnSpc>
                <a:spcPct val="90000"/>
              </a:lnSpc>
            </a:pPr>
            <a:r>
              <a:rPr lang="en-US" altLang="en-US" sz="2900" dirty="0"/>
              <a:t>Bitcoin, Blockchain &amp; Cryptocurrency: In simple terms</a:t>
            </a:r>
          </a:p>
        </p:txBody>
      </p:sp>
      <p:sp>
        <p:nvSpPr>
          <p:cNvPr id="3075" name="Rectangle 3">
            <a:extLst>
              <a:ext uri="{FF2B5EF4-FFF2-40B4-BE49-F238E27FC236}">
                <a16:creationId xmlns:a16="http://schemas.microsoft.com/office/drawing/2014/main" id="{35A7E398-86E5-4C4B-932F-5A6230C14F1C}"/>
              </a:ext>
            </a:extLst>
          </p:cNvPr>
          <p:cNvSpPr>
            <a:spLocks noGrp="1" noChangeArrowheads="1"/>
          </p:cNvSpPr>
          <p:nvPr>
            <p:ph type="subTitle" idx="1"/>
          </p:nvPr>
        </p:nvSpPr>
        <p:spPr>
          <a:xfrm>
            <a:off x="508001" y="4050831"/>
            <a:ext cx="3059791" cy="1096901"/>
          </a:xfrm>
        </p:spPr>
        <p:txBody>
          <a:bodyPr vert="horz" lIns="91440" tIns="45720" rIns="91440" bIns="45720" rtlCol="0">
            <a:normAutofit/>
          </a:bodyPr>
          <a:lstStyle/>
          <a:p>
            <a:r>
              <a:rPr lang="en-US" altLang="en-US" sz="1400" dirty="0"/>
              <a:t>Momin Quddus</a:t>
            </a:r>
          </a:p>
          <a:p>
            <a:r>
              <a:rPr lang="en-US" altLang="en-US" sz="1400" dirty="0"/>
              <a:t>               </a:t>
            </a:r>
            <a:r>
              <a:rPr lang="en-US" altLang="en-US" sz="1400" i="1" dirty="0"/>
              <a:t>Senior Member, IEEE</a:t>
            </a:r>
          </a:p>
        </p:txBody>
      </p:sp>
      <p:cxnSp>
        <p:nvCxnSpPr>
          <p:cNvPr id="3077" name="Straight Connector 71">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3078" name="Straight Connector 73">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3079"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0"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1"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2"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3"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85"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4" name="TextBox 3">
            <a:extLst>
              <a:ext uri="{FF2B5EF4-FFF2-40B4-BE49-F238E27FC236}">
                <a16:creationId xmlns:a16="http://schemas.microsoft.com/office/drawing/2014/main" id="{17AC615A-24A2-41A1-BAE8-6B72371830F4}"/>
              </a:ext>
            </a:extLst>
          </p:cNvPr>
          <p:cNvSpPr txBox="1"/>
          <p:nvPr/>
        </p:nvSpPr>
        <p:spPr>
          <a:xfrm>
            <a:off x="179589" y="5791200"/>
            <a:ext cx="4419600" cy="830997"/>
          </a:xfrm>
          <a:prstGeom prst="rect">
            <a:avLst/>
          </a:prstGeom>
          <a:noFill/>
        </p:spPr>
        <p:txBody>
          <a:bodyPr wrap="square">
            <a:spAutoFit/>
          </a:bodyPr>
          <a:lstStyle/>
          <a:p>
            <a:pPr>
              <a:spcAft>
                <a:spcPts val="600"/>
              </a:spcAft>
            </a:pPr>
            <a:r>
              <a:rPr lang="en-US" b="0" i="0" dirty="0">
                <a:solidFill>
                  <a:srgbClr val="1D2228"/>
                </a:solidFill>
                <a:effectLst/>
                <a:latin typeface="Helvetica Neue"/>
              </a:rPr>
              <a:t> </a:t>
            </a:r>
            <a:r>
              <a:rPr lang="en-US" sz="1200" b="0" i="1" dirty="0">
                <a:solidFill>
                  <a:srgbClr val="1D2228"/>
                </a:solidFill>
                <a:effectLst/>
                <a:latin typeface="Helvetica Neue"/>
              </a:rPr>
              <a:t>This work was done as a private venture and not in the author's capacity as an employee of the Jet Propulsion Laboratory, California Institute of Technology</a:t>
            </a:r>
            <a:r>
              <a:rPr lang="en-US" b="0" i="0" dirty="0">
                <a:solidFill>
                  <a:srgbClr val="1D2228"/>
                </a:solidFill>
                <a:effectLst/>
                <a:latin typeface="Helvetica Neue"/>
              </a:rPr>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0"/>
                                  </p:stCondLst>
                                  <p:iterate type="lt">
                                    <p:tmPct val="10000"/>
                                  </p:iterate>
                                  <p:childTnLst>
                                    <p:set>
                                      <p:cBhvr>
                                        <p:cTn id="6" dur="1" fill="hold">
                                          <p:stCondLst>
                                            <p:cond delay="0"/>
                                          </p:stCondLst>
                                        </p:cTn>
                                        <p:tgtEl>
                                          <p:spTgt spid="3075">
                                            <p:txEl>
                                              <p:pRg st="0" end="0"/>
                                            </p:txEl>
                                          </p:spTgt>
                                        </p:tgtEl>
                                        <p:attrNameLst>
                                          <p:attrName>style.visibility</p:attrName>
                                        </p:attrNameLst>
                                      </p:cBhvr>
                                      <p:to>
                                        <p:strVal val="visible"/>
                                      </p:to>
                                    </p:set>
                                    <p:animEffect transition="in" filter="fade">
                                      <p:cBhvr>
                                        <p:cTn id="7" dur="400"/>
                                        <p:tgtEl>
                                          <p:spTgt spid="3075">
                                            <p:txEl>
                                              <p:pRg st="0" end="0"/>
                                            </p:txEl>
                                          </p:spTgt>
                                        </p:tgtEl>
                                      </p:cBhvr>
                                    </p:animEffect>
                                  </p:childTnLst>
                                </p:cTn>
                              </p:par>
                              <p:par>
                                <p:cTn id="8" presetID="10" presetClass="entr" presetSubtype="0" fill="hold" grpId="0" nodeType="withEffect">
                                  <p:stCondLst>
                                    <p:cond delay="1000"/>
                                  </p:stCondLst>
                                  <p:iterate type="lt">
                                    <p:tmPct val="10000"/>
                                  </p:iterate>
                                  <p:childTnLst>
                                    <p:set>
                                      <p:cBhvr>
                                        <p:cTn id="9" dur="1" fill="hold">
                                          <p:stCondLst>
                                            <p:cond delay="0"/>
                                          </p:stCondLst>
                                        </p:cTn>
                                        <p:tgtEl>
                                          <p:spTgt spid="3074"/>
                                        </p:tgtEl>
                                        <p:attrNameLst>
                                          <p:attrName>style.visibility</p:attrName>
                                        </p:attrNameLst>
                                      </p:cBhvr>
                                      <p:to>
                                        <p:strVal val="visible"/>
                                      </p:to>
                                    </p:set>
                                    <p:animEffect transition="in" filter="fade">
                                      <p:cBhvr>
                                        <p:cTn id="10" dur="4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2000"/>
                                  </p:stCondLst>
                                  <p:iterate type="lt">
                                    <p:tmPct val="10000"/>
                                  </p:iterate>
                                  <p:childTnLst>
                                    <p:set>
                                      <p:cBhvr>
                                        <p:cTn id="14" dur="1" fill="hold">
                                          <p:stCondLst>
                                            <p:cond delay="0"/>
                                          </p:stCondLst>
                                        </p:cTn>
                                        <p:tgtEl>
                                          <p:spTgt spid="3075">
                                            <p:txEl>
                                              <p:pRg st="1" end="1"/>
                                            </p:txEl>
                                          </p:spTgt>
                                        </p:tgtEl>
                                        <p:attrNameLst>
                                          <p:attrName>style.visibility</p:attrName>
                                        </p:attrNameLst>
                                      </p:cBhvr>
                                      <p:to>
                                        <p:strVal val="visible"/>
                                      </p:to>
                                    </p:set>
                                    <p:animEffect transition="in" filter="fade">
                                      <p:cBhvr>
                                        <p:cTn id="15" dur="400"/>
                                        <p:tgtEl>
                                          <p:spTgt spid="307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F91845-BE33-4B16-88B9-A3048B04BAA9}"/>
              </a:ext>
            </a:extLst>
          </p:cNvPr>
          <p:cNvSpPr>
            <a:spLocks noGrp="1"/>
          </p:cNvSpPr>
          <p:nvPr>
            <p:ph idx="1"/>
          </p:nvPr>
        </p:nvSpPr>
        <p:spPr>
          <a:xfrm>
            <a:off x="228600" y="1371600"/>
            <a:ext cx="7086600" cy="4490373"/>
          </a:xfrm>
        </p:spPr>
        <p:txBody>
          <a:bodyPr>
            <a:normAutofit/>
          </a:bodyPr>
          <a:lstStyle/>
          <a:p>
            <a:r>
              <a:rPr lang="en-US" sz="2000" b="0" i="0" dirty="0">
                <a:solidFill>
                  <a:schemeClr val="tx1"/>
                </a:solidFill>
                <a:effectLst/>
                <a:latin typeface="Arial" panose="020B0604020202020204" pitchFamily="34" charset="0"/>
              </a:rPr>
              <a:t>Bit coin was invented by an unknown person with an alias ‘Satoshi Nakamoto’ </a:t>
            </a:r>
            <a:r>
              <a:rPr lang="en-US" sz="2000" dirty="0">
                <a:solidFill>
                  <a:schemeClr val="tx1"/>
                </a:solidFill>
                <a:latin typeface="Arial" panose="020B0604020202020204" pitchFamily="34" charset="0"/>
              </a:rPr>
              <a:t>. </a:t>
            </a:r>
          </a:p>
          <a:p>
            <a:r>
              <a:rPr lang="en-US" sz="2000" dirty="0">
                <a:solidFill>
                  <a:schemeClr val="tx1"/>
                </a:solidFill>
                <a:latin typeface="Arial" panose="020B0604020202020204" pitchFamily="34" charset="0"/>
              </a:rPr>
              <a:t>In 2008 Nakamoto wrote a white paper defining the framework of ‘</a:t>
            </a:r>
            <a:r>
              <a:rPr lang="en-US" sz="2000" b="1" i="1" dirty="0">
                <a:solidFill>
                  <a:schemeClr val="tx1"/>
                </a:solidFill>
                <a:latin typeface="Arial" panose="020B0604020202020204" pitchFamily="34" charset="0"/>
              </a:rPr>
              <a:t>A peer to peer Electronic Cash System</a:t>
            </a:r>
            <a:r>
              <a:rPr lang="en-US" sz="2000" dirty="0">
                <a:solidFill>
                  <a:schemeClr val="tx1"/>
                </a:solidFill>
                <a:latin typeface="Arial" panose="020B0604020202020204" pitchFamily="34" charset="0"/>
              </a:rPr>
              <a:t>’.</a:t>
            </a:r>
          </a:p>
          <a:p>
            <a:r>
              <a:rPr lang="en-US" sz="2000" dirty="0">
                <a:solidFill>
                  <a:schemeClr val="tx1"/>
                </a:solidFill>
                <a:latin typeface="Arial" panose="020B0604020202020204" pitchFamily="34" charset="0"/>
              </a:rPr>
              <a:t>In January of 2009 he implemented bitcoin with ‘</a:t>
            </a:r>
            <a:r>
              <a:rPr lang="en-US" sz="2000" b="1" i="1" dirty="0">
                <a:solidFill>
                  <a:schemeClr val="tx1"/>
                </a:solidFill>
                <a:latin typeface="Arial" panose="020B0604020202020204" pitchFamily="34" charset="0"/>
              </a:rPr>
              <a:t>Open Source Software’.</a:t>
            </a:r>
          </a:p>
          <a:p>
            <a:r>
              <a:rPr lang="en-US" sz="2000" b="0" i="0" dirty="0">
                <a:solidFill>
                  <a:srgbClr val="202122"/>
                </a:solidFill>
                <a:effectLst/>
                <a:latin typeface="Arial" panose="020B0604020202020204" pitchFamily="34" charset="0"/>
              </a:rPr>
              <a:t>Bitcoin network was created when Nakamoto mined the starting block of the chain, known as the ‘</a:t>
            </a:r>
            <a:r>
              <a:rPr lang="en-US" sz="2000" b="1" i="1" dirty="0">
                <a:solidFill>
                  <a:srgbClr val="202122"/>
                </a:solidFill>
                <a:effectLst/>
                <a:latin typeface="Arial" panose="020B0604020202020204" pitchFamily="34" charset="0"/>
              </a:rPr>
              <a:t>Genesis Block</a:t>
            </a:r>
            <a:r>
              <a:rPr lang="en-US" sz="2000" b="0" i="0" dirty="0">
                <a:solidFill>
                  <a:srgbClr val="202122"/>
                </a:solidFill>
                <a:effectLst/>
                <a:latin typeface="Arial" panose="020B0604020202020204" pitchFamily="34" charset="0"/>
              </a:rPr>
              <a:t>’.</a:t>
            </a:r>
          </a:p>
          <a:p>
            <a:r>
              <a:rPr lang="en-US" sz="2000" b="0" i="0" dirty="0">
                <a:solidFill>
                  <a:srgbClr val="202122"/>
                </a:solidFill>
                <a:effectLst/>
                <a:latin typeface="Arial" panose="020B0604020202020204" pitchFamily="34" charset="0"/>
              </a:rPr>
              <a:t>Embedded</a:t>
            </a:r>
            <a:r>
              <a:rPr lang="en-US" sz="2000" dirty="0"/>
              <a:t> in the </a:t>
            </a:r>
            <a:r>
              <a:rPr lang="en-US" sz="2000" dirty="0" err="1"/>
              <a:t>coinbase</a:t>
            </a:r>
            <a:r>
              <a:rPr lang="en-US" sz="2000" dirty="0"/>
              <a:t> of this block was the text</a:t>
            </a:r>
            <a:r>
              <a:rPr lang="en-US" sz="2000" b="1" i="1" dirty="0"/>
              <a:t>, ”The Times 03/Jan/2009 Chancellor on the brink of second bailout of the banks”.</a:t>
            </a:r>
          </a:p>
        </p:txBody>
      </p:sp>
      <p:sp>
        <p:nvSpPr>
          <p:cNvPr id="4" name="Title 1">
            <a:extLst>
              <a:ext uri="{FF2B5EF4-FFF2-40B4-BE49-F238E27FC236}">
                <a16:creationId xmlns:a16="http://schemas.microsoft.com/office/drawing/2014/main" id="{A3246652-5677-4545-9AB1-FA5EC8764C91}"/>
              </a:ext>
            </a:extLst>
          </p:cNvPr>
          <p:cNvSpPr txBox="1">
            <a:spLocks/>
          </p:cNvSpPr>
          <p:nvPr/>
        </p:nvSpPr>
        <p:spPr>
          <a:xfrm>
            <a:off x="685800" y="431800"/>
            <a:ext cx="6347713" cy="79282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Bitcoin- Some History</a:t>
            </a:r>
          </a:p>
        </p:txBody>
      </p:sp>
    </p:spTree>
    <p:extLst>
      <p:ext uri="{BB962C8B-B14F-4D97-AF65-F5344CB8AC3E}">
        <p14:creationId xmlns:p14="http://schemas.microsoft.com/office/powerpoint/2010/main" val="12792071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F91845-BE33-4B16-88B9-A3048B04BAA9}"/>
              </a:ext>
            </a:extLst>
          </p:cNvPr>
          <p:cNvSpPr>
            <a:spLocks noGrp="1"/>
          </p:cNvSpPr>
          <p:nvPr>
            <p:ph idx="1"/>
          </p:nvPr>
        </p:nvSpPr>
        <p:spPr>
          <a:xfrm>
            <a:off x="381000" y="1224627"/>
            <a:ext cx="7086600" cy="4261773"/>
          </a:xfrm>
        </p:spPr>
        <p:txBody>
          <a:bodyPr>
            <a:noAutofit/>
          </a:bodyPr>
          <a:lstStyle/>
          <a:p>
            <a:r>
              <a:rPr lang="en-US" sz="2000" dirty="0"/>
              <a:t>Rumor has it that Nakamoto was bothered by the fact that central banks were printing money to bail out banks.</a:t>
            </a:r>
          </a:p>
          <a:p>
            <a:r>
              <a:rPr lang="en-US" sz="2000" dirty="0"/>
              <a:t>In turn central banks and the Governments were devaluing the currencies. </a:t>
            </a:r>
          </a:p>
          <a:p>
            <a:r>
              <a:rPr lang="en-US" sz="2000" dirty="0"/>
              <a:t>In the process publics savings were being devalued.</a:t>
            </a:r>
          </a:p>
          <a:p>
            <a:r>
              <a:rPr lang="en-US" sz="2000" dirty="0"/>
              <a:t>Governments were hurting the individuals to help corporations’ bad behavior.</a:t>
            </a:r>
          </a:p>
          <a:p>
            <a:r>
              <a:rPr lang="en-US" sz="2000" dirty="0"/>
              <a:t>So he wanted to create a currency whose supply was limited.</a:t>
            </a:r>
          </a:p>
          <a:p>
            <a:r>
              <a:rPr lang="en-US" sz="2000" dirty="0"/>
              <a:t>The currency was decentralized and democratic.</a:t>
            </a:r>
          </a:p>
          <a:p>
            <a:r>
              <a:rPr lang="en-US" sz="2000" dirty="0"/>
              <a:t>And no one institution had the authority to increase the supply.</a:t>
            </a:r>
          </a:p>
        </p:txBody>
      </p:sp>
      <p:sp>
        <p:nvSpPr>
          <p:cNvPr id="4" name="Title 1">
            <a:extLst>
              <a:ext uri="{FF2B5EF4-FFF2-40B4-BE49-F238E27FC236}">
                <a16:creationId xmlns:a16="http://schemas.microsoft.com/office/drawing/2014/main" id="{A3246652-5677-4545-9AB1-FA5EC8764C91}"/>
              </a:ext>
            </a:extLst>
          </p:cNvPr>
          <p:cNvSpPr txBox="1">
            <a:spLocks/>
          </p:cNvSpPr>
          <p:nvPr/>
        </p:nvSpPr>
        <p:spPr>
          <a:xfrm>
            <a:off x="685800" y="431800"/>
            <a:ext cx="6347713" cy="79282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Bitcoin- More History</a:t>
            </a:r>
          </a:p>
        </p:txBody>
      </p:sp>
    </p:spTree>
    <p:extLst>
      <p:ext uri="{BB962C8B-B14F-4D97-AF65-F5344CB8AC3E}">
        <p14:creationId xmlns:p14="http://schemas.microsoft.com/office/powerpoint/2010/main" val="6287324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6F91845-BE33-4B16-88B9-A3048B04BAA9}"/>
              </a:ext>
            </a:extLst>
          </p:cNvPr>
          <p:cNvSpPr>
            <a:spLocks noGrp="1"/>
          </p:cNvSpPr>
          <p:nvPr>
            <p:ph idx="1"/>
          </p:nvPr>
        </p:nvSpPr>
        <p:spPr>
          <a:xfrm>
            <a:off x="381000" y="1224627"/>
            <a:ext cx="7086600" cy="5328573"/>
          </a:xfrm>
        </p:spPr>
        <p:txBody>
          <a:bodyPr>
            <a:normAutofit/>
          </a:bodyPr>
          <a:lstStyle/>
          <a:p>
            <a:r>
              <a:rPr lang="en-US" sz="2000" dirty="0"/>
              <a:t>In 12 Jan 2009 a person  by the name of Hal Finney downloaded the bitcoin software and received 10 bitcoins from Nakamoto.</a:t>
            </a:r>
          </a:p>
          <a:p>
            <a:r>
              <a:rPr lang="en-US" sz="2000" dirty="0"/>
              <a:t>In 2010 first commercial transaction by bit was recorded when a programmer by the name of Laszlo </a:t>
            </a:r>
            <a:r>
              <a:rPr lang="en-US" sz="2000" dirty="0" err="1"/>
              <a:t>Hanyecz</a:t>
            </a:r>
            <a:r>
              <a:rPr lang="en-US" sz="2000" dirty="0"/>
              <a:t> bought two Papa John’s pizzas for B10,000. </a:t>
            </a:r>
          </a:p>
          <a:p>
            <a:r>
              <a:rPr lang="en-US" sz="2000" dirty="0"/>
              <a:t>The price of those two pizzas in today’s price of bitcoin was &gt;$500 million.</a:t>
            </a:r>
          </a:p>
          <a:p>
            <a:r>
              <a:rPr lang="en-US" sz="2000" dirty="0"/>
              <a:t>It is estimated that Satoshi Nakamoto had mined about  one million bitcoins before he disappeared in 2010.</a:t>
            </a:r>
          </a:p>
          <a:p>
            <a:r>
              <a:rPr lang="en-US" sz="2000" dirty="0"/>
              <a:t>The value of Nakamoto’s bitcoins is &gt;$58 billion, making him the 20</a:t>
            </a:r>
            <a:r>
              <a:rPr lang="en-US" sz="2000" baseline="30000" dirty="0"/>
              <a:t>th</a:t>
            </a:r>
            <a:r>
              <a:rPr lang="en-US" sz="2000" dirty="0"/>
              <a:t> richest man in the world.</a:t>
            </a:r>
          </a:p>
          <a:p>
            <a:r>
              <a:rPr lang="en-US" sz="2000" dirty="0"/>
              <a:t>Before disappearing Nakamoto handed over the network alert key and the control of the code repository to a programmer named Gavin Andersen.</a:t>
            </a:r>
          </a:p>
          <a:p>
            <a:endParaRPr lang="en-US" sz="2000" dirty="0"/>
          </a:p>
        </p:txBody>
      </p:sp>
      <p:sp>
        <p:nvSpPr>
          <p:cNvPr id="4" name="Title 1">
            <a:extLst>
              <a:ext uri="{FF2B5EF4-FFF2-40B4-BE49-F238E27FC236}">
                <a16:creationId xmlns:a16="http://schemas.microsoft.com/office/drawing/2014/main" id="{A3246652-5677-4545-9AB1-FA5EC8764C91}"/>
              </a:ext>
            </a:extLst>
          </p:cNvPr>
          <p:cNvSpPr txBox="1">
            <a:spLocks/>
          </p:cNvSpPr>
          <p:nvPr/>
        </p:nvSpPr>
        <p:spPr>
          <a:xfrm>
            <a:off x="685800" y="431800"/>
            <a:ext cx="6347713" cy="792827"/>
          </a:xfrm>
          <a:prstGeom prst="rect">
            <a:avLst/>
          </a:prstGeom>
        </p:spPr>
        <p:txBody>
          <a:bodyPr vert="horz" lIns="91440" tIns="45720" rIns="91440" bIns="45720" rtlCol="0" anchor="t">
            <a:normAutofit/>
          </a:bodyPr>
          <a:lst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dirty="0"/>
              <a:t>Bitcoin- Implementation</a:t>
            </a:r>
          </a:p>
        </p:txBody>
      </p:sp>
    </p:spTree>
    <p:extLst>
      <p:ext uri="{BB962C8B-B14F-4D97-AF65-F5344CB8AC3E}">
        <p14:creationId xmlns:p14="http://schemas.microsoft.com/office/powerpoint/2010/main" val="40038426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 mark on green pastel background">
            <a:extLst>
              <a:ext uri="{FF2B5EF4-FFF2-40B4-BE49-F238E27FC236}">
                <a16:creationId xmlns:a16="http://schemas.microsoft.com/office/drawing/2014/main" id="{2E69EAE6-2A70-44E0-9C73-439C833617A8}"/>
              </a:ext>
            </a:extLst>
          </p:cNvPr>
          <p:cNvPicPr>
            <a:picLocks noChangeAspect="1"/>
          </p:cNvPicPr>
          <p:nvPr/>
        </p:nvPicPr>
        <p:blipFill rotWithShape="1">
          <a:blip r:embed="rId2">
            <a:duotone>
              <a:prstClr val="black"/>
              <a:prstClr val="white"/>
            </a:duotone>
          </a:blip>
          <a:srcRect l="42050"/>
          <a:stretch/>
        </p:blipFill>
        <p:spPr>
          <a:xfrm>
            <a:off x="3842657" y="-1"/>
            <a:ext cx="529896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219326A6-CA07-486B-BA72-F8307404716D}"/>
              </a:ext>
            </a:extLst>
          </p:cNvPr>
          <p:cNvSpPr>
            <a:spLocks noGrp="1"/>
          </p:cNvSpPr>
          <p:nvPr>
            <p:ph type="title"/>
          </p:nvPr>
        </p:nvSpPr>
        <p:spPr>
          <a:xfrm>
            <a:off x="381000" y="1752600"/>
            <a:ext cx="3842636" cy="4807493"/>
          </a:xfrm>
        </p:spPr>
        <p:txBody>
          <a:bodyPr vert="horz" lIns="91440" tIns="45720" rIns="91440" bIns="45720" rtlCol="0" anchor="b">
            <a:noAutofit/>
          </a:bodyPr>
          <a:lstStyle/>
          <a:p>
            <a:r>
              <a:rPr lang="en-US" sz="2400" dirty="0"/>
              <a:t>Question: If block chain is open to everyone then the governments should be able to access the records and track the transactions.</a:t>
            </a:r>
            <a:br>
              <a:rPr lang="en-US" sz="2400" dirty="0"/>
            </a:br>
            <a:r>
              <a:rPr lang="en-US" sz="2400" dirty="0"/>
              <a:t>Answer: The crypto currencies are essentially numbers. The ownership of the currency is held by </a:t>
            </a:r>
            <a:r>
              <a:rPr lang="en-US" sz="2400" dirty="0" err="1"/>
              <a:t>cryto</a:t>
            </a:r>
            <a:r>
              <a:rPr lang="en-US" sz="2400" dirty="0"/>
              <a:t>-wallets which are also numbers. The transactions happen between wallets. Personal information of the owner of the wallet is not recorded.  </a:t>
            </a:r>
          </a:p>
        </p:txBody>
      </p:sp>
    </p:spTree>
    <p:extLst>
      <p:ext uri="{BB962C8B-B14F-4D97-AF65-F5344CB8AC3E}">
        <p14:creationId xmlns:p14="http://schemas.microsoft.com/office/powerpoint/2010/main" val="442443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8267EEE4-6354-4F1C-9484-951F0EB92F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82" y="0"/>
            <a:ext cx="913923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 name="Title 1">
            <a:extLst>
              <a:ext uri="{FF2B5EF4-FFF2-40B4-BE49-F238E27FC236}">
                <a16:creationId xmlns:a16="http://schemas.microsoft.com/office/drawing/2014/main" id="{F62E8F90-560E-4645-A16F-33BE80C69A1B}"/>
              </a:ext>
            </a:extLst>
          </p:cNvPr>
          <p:cNvSpPr>
            <a:spLocks noGrp="1"/>
          </p:cNvSpPr>
          <p:nvPr>
            <p:ph type="title"/>
          </p:nvPr>
        </p:nvSpPr>
        <p:spPr>
          <a:xfrm>
            <a:off x="763012" y="304800"/>
            <a:ext cx="5104387" cy="1320800"/>
          </a:xfrm>
        </p:spPr>
        <p:txBody>
          <a:bodyPr anchor="ctr">
            <a:normAutofit/>
          </a:bodyPr>
          <a:lstStyle/>
          <a:p>
            <a:r>
              <a:rPr lang="en-US" dirty="0"/>
              <a:t>How is Money Created</a:t>
            </a:r>
          </a:p>
        </p:txBody>
      </p:sp>
      <p:sp>
        <p:nvSpPr>
          <p:cNvPr id="75" name="Isosceles Triangle 74">
            <a:extLst>
              <a:ext uri="{FF2B5EF4-FFF2-40B4-BE49-F238E27FC236}">
                <a16:creationId xmlns:a16="http://schemas.microsoft.com/office/drawing/2014/main" id="{0E5A83F9-E6B8-40BD-9C0D-9A6F15650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631947" cy="5666154"/>
          </a:xfrm>
          <a:prstGeom prst="triangle">
            <a:avLst>
              <a:gd name="adj" fmla="val 100000"/>
            </a:avLst>
          </a:prstGeom>
          <a:solidFill>
            <a:srgbClr val="8A7757">
              <a:alpha val="85000"/>
            </a:srgbClr>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4E3DD1C6-142C-4A5F-ACB2-DFB9128E70C0}"/>
              </a:ext>
            </a:extLst>
          </p:cNvPr>
          <p:cNvSpPr>
            <a:spLocks noGrp="1"/>
          </p:cNvSpPr>
          <p:nvPr>
            <p:ph idx="1"/>
          </p:nvPr>
        </p:nvSpPr>
        <p:spPr>
          <a:xfrm>
            <a:off x="507723" y="1681355"/>
            <a:ext cx="5597995" cy="3880773"/>
          </a:xfrm>
        </p:spPr>
        <p:txBody>
          <a:bodyPr>
            <a:noAutofit/>
          </a:bodyPr>
          <a:lstStyle/>
          <a:p>
            <a:pPr>
              <a:lnSpc>
                <a:spcPct val="90000"/>
              </a:lnSpc>
            </a:pPr>
            <a:r>
              <a:rPr lang="en-US" dirty="0"/>
              <a:t>In ancient civilizations money was created to facilitate exchange of goods , trade and commerce.</a:t>
            </a:r>
          </a:p>
          <a:p>
            <a:pPr>
              <a:lnSpc>
                <a:spcPct val="90000"/>
              </a:lnSpc>
            </a:pPr>
            <a:r>
              <a:rPr lang="en-US" dirty="0"/>
              <a:t>Egyptian and Persian kings minted gold and silver coins with their likeness.</a:t>
            </a:r>
          </a:p>
          <a:p>
            <a:pPr>
              <a:lnSpc>
                <a:spcPct val="90000"/>
              </a:lnSpc>
            </a:pPr>
            <a:r>
              <a:rPr lang="en-US" dirty="0"/>
              <a:t>Coins had value because they were guaranteed by the kings that they will be accepted throughout the kingdom.</a:t>
            </a:r>
          </a:p>
          <a:p>
            <a:pPr>
              <a:lnSpc>
                <a:spcPct val="90000"/>
              </a:lnSpc>
            </a:pPr>
            <a:r>
              <a:rPr lang="en-US" dirty="0"/>
              <a:t>In modern times money is created by Governments thru the constitution.</a:t>
            </a:r>
          </a:p>
          <a:p>
            <a:pPr>
              <a:lnSpc>
                <a:spcPct val="90000"/>
              </a:lnSpc>
            </a:pPr>
            <a:r>
              <a:rPr lang="en-US" dirty="0"/>
              <a:t>In US, money is minted by Department of Treasury.</a:t>
            </a:r>
          </a:p>
          <a:p>
            <a:pPr>
              <a:lnSpc>
                <a:spcPct val="90000"/>
              </a:lnSpc>
            </a:pPr>
            <a:r>
              <a:rPr lang="en-US" dirty="0"/>
              <a:t>The supply of money determined by the Federal Reserve </a:t>
            </a:r>
          </a:p>
          <a:p>
            <a:pPr>
              <a:lnSpc>
                <a:spcPct val="90000"/>
              </a:lnSpc>
            </a:pPr>
            <a:r>
              <a:rPr lang="en-US" dirty="0"/>
              <a:t>In Europe, Central Banks control the money supply.</a:t>
            </a:r>
          </a:p>
        </p:txBody>
      </p:sp>
      <p:pic>
        <p:nvPicPr>
          <p:cNvPr id="1028" name="Picture 4" descr="See the source image">
            <a:extLst>
              <a:ext uri="{FF2B5EF4-FFF2-40B4-BE49-F238E27FC236}">
                <a16:creationId xmlns:a16="http://schemas.microsoft.com/office/drawing/2014/main" id="{A115D29F-A2BE-45E9-91E4-6DBEFECAFF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1791" r="26298" b="3"/>
          <a:stretch/>
        </p:blipFill>
        <p:spPr bwMode="auto">
          <a:xfrm>
            <a:off x="6131397" y="10"/>
            <a:ext cx="3010219" cy="297179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See the source image">
            <a:extLst>
              <a:ext uri="{FF2B5EF4-FFF2-40B4-BE49-F238E27FC236}">
                <a16:creationId xmlns:a16="http://schemas.microsoft.com/office/drawing/2014/main" id="{122D5F72-6DAF-42EC-BCEB-CCD7204F058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7051" b="5"/>
          <a:stretch/>
        </p:blipFill>
        <p:spPr bwMode="auto">
          <a:xfrm>
            <a:off x="6131397" y="3581400"/>
            <a:ext cx="3035900" cy="29802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41722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16" descr="What the booming stock market means for bitcoin — Quartz">
            <a:extLst>
              <a:ext uri="{FF2B5EF4-FFF2-40B4-BE49-F238E27FC236}">
                <a16:creationId xmlns:a16="http://schemas.microsoft.com/office/drawing/2014/main" id="{DFC2ACFD-8581-44B2-BA0C-9B0F1646672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576" r="31690"/>
          <a:stretch/>
        </p:blipFill>
        <p:spPr bwMode="auto">
          <a:xfrm>
            <a:off x="4267200" y="-1"/>
            <a:ext cx="4876800"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a:extLst>
              <a:ext uri="{FF2B5EF4-FFF2-40B4-BE49-F238E27FC236}">
                <a16:creationId xmlns:a16="http://schemas.microsoft.com/office/drawing/2014/main" id="{F62E8F90-560E-4645-A16F-33BE80C69A1B}"/>
              </a:ext>
            </a:extLst>
          </p:cNvPr>
          <p:cNvSpPr>
            <a:spLocks noGrp="1"/>
          </p:cNvSpPr>
          <p:nvPr>
            <p:ph type="title"/>
          </p:nvPr>
        </p:nvSpPr>
        <p:spPr>
          <a:xfrm>
            <a:off x="533400" y="386427"/>
            <a:ext cx="2888343" cy="1320800"/>
          </a:xfrm>
        </p:spPr>
        <p:txBody>
          <a:bodyPr>
            <a:normAutofit/>
          </a:bodyPr>
          <a:lstStyle/>
          <a:p>
            <a:r>
              <a:rPr lang="en-US" dirty="0"/>
              <a:t>How is Bit Coin Created</a:t>
            </a:r>
          </a:p>
        </p:txBody>
      </p:sp>
      <p:sp>
        <p:nvSpPr>
          <p:cNvPr id="3" name="Content Placeholder 2">
            <a:extLst>
              <a:ext uri="{FF2B5EF4-FFF2-40B4-BE49-F238E27FC236}">
                <a16:creationId xmlns:a16="http://schemas.microsoft.com/office/drawing/2014/main" id="{4E3DD1C6-142C-4A5F-ACB2-DFB9128E70C0}"/>
              </a:ext>
            </a:extLst>
          </p:cNvPr>
          <p:cNvSpPr>
            <a:spLocks noGrp="1"/>
          </p:cNvSpPr>
          <p:nvPr>
            <p:ph idx="1"/>
          </p:nvPr>
        </p:nvSpPr>
        <p:spPr>
          <a:xfrm>
            <a:off x="161496" y="2001173"/>
            <a:ext cx="4791504" cy="3810000"/>
          </a:xfrm>
        </p:spPr>
        <p:txBody>
          <a:bodyPr>
            <a:noAutofit/>
          </a:bodyPr>
          <a:lstStyle/>
          <a:p>
            <a:pPr>
              <a:lnSpc>
                <a:spcPct val="90000"/>
              </a:lnSpc>
            </a:pPr>
            <a:r>
              <a:rPr lang="en-US" dirty="0"/>
              <a:t>Bitcoin is created by the operation called Bitcoin mining.</a:t>
            </a:r>
          </a:p>
          <a:p>
            <a:pPr>
              <a:lnSpc>
                <a:spcPct val="90000"/>
              </a:lnSpc>
            </a:pPr>
            <a:r>
              <a:rPr lang="en-US" b="0" i="1" dirty="0">
                <a:effectLst/>
                <a:latin typeface="Arial" panose="020B0604020202020204" pitchFamily="34" charset="0"/>
              </a:rPr>
              <a:t>Mining</a:t>
            </a:r>
            <a:r>
              <a:rPr lang="en-US" b="0" i="0" dirty="0">
                <a:effectLst/>
                <a:latin typeface="Arial" panose="020B0604020202020204" pitchFamily="34" charset="0"/>
              </a:rPr>
              <a:t> is a record-keeping service done through the use of computer </a:t>
            </a:r>
            <a:r>
              <a:rPr lang="en-US" b="0" i="0" u="none" strike="noStrike" dirty="0">
                <a:effectLst/>
                <a:latin typeface="Arial" panose="020B0604020202020204" pitchFamily="34" charset="0"/>
                <a:hlinkClick r:id="rId3" tooltip="Processing power"/>
              </a:rPr>
              <a:t>processing power</a:t>
            </a:r>
            <a:r>
              <a:rPr lang="en-US" b="0" i="0" dirty="0">
                <a:effectLst/>
                <a:latin typeface="Arial" panose="020B0604020202020204" pitchFamily="34" charset="0"/>
              </a:rPr>
              <a:t>.</a:t>
            </a:r>
            <a:r>
              <a:rPr lang="en-US" b="0" i="0" u="none" strike="noStrike" baseline="30000" dirty="0">
                <a:effectLst/>
                <a:latin typeface="Arial" panose="020B0604020202020204" pitchFamily="34" charset="0"/>
                <a:hlinkClick r:id="rId4"/>
              </a:rPr>
              <a:t>[f]</a:t>
            </a:r>
            <a:r>
              <a:rPr lang="en-US" b="0" i="0" dirty="0">
                <a:effectLst/>
                <a:latin typeface="Arial" panose="020B0604020202020204" pitchFamily="34" charset="0"/>
              </a:rPr>
              <a:t> </a:t>
            </a:r>
          </a:p>
          <a:p>
            <a:pPr>
              <a:lnSpc>
                <a:spcPct val="90000"/>
              </a:lnSpc>
            </a:pPr>
            <a:r>
              <a:rPr lang="en-US" b="0" i="0" dirty="0">
                <a:effectLst/>
                <a:latin typeface="Arial" panose="020B0604020202020204" pitchFamily="34" charset="0"/>
              </a:rPr>
              <a:t>Miners keep the blockchain consistent, complete, and unalterable by repeatedly grouping newly broadcast transactions into a </a:t>
            </a:r>
            <a:r>
              <a:rPr lang="en-US" b="0" i="1" dirty="0">
                <a:effectLst/>
                <a:latin typeface="Arial" panose="020B0604020202020204" pitchFamily="34" charset="0"/>
              </a:rPr>
              <a:t>block.</a:t>
            </a:r>
          </a:p>
          <a:p>
            <a:pPr>
              <a:lnSpc>
                <a:spcPct val="90000"/>
              </a:lnSpc>
            </a:pPr>
            <a:r>
              <a:rPr lang="en-US" dirty="0">
                <a:latin typeface="Arial" panose="020B0604020202020204" pitchFamily="34" charset="0"/>
              </a:rPr>
              <a:t>Miner provide a service to the Bitcoin ecosystem.</a:t>
            </a:r>
          </a:p>
          <a:p>
            <a:pPr>
              <a:lnSpc>
                <a:spcPct val="90000"/>
              </a:lnSpc>
            </a:pPr>
            <a:r>
              <a:rPr lang="en-US" dirty="0">
                <a:latin typeface="Arial" panose="020B0604020202020204" pitchFamily="34" charset="0"/>
              </a:rPr>
              <a:t>In return they are rewarded (paid) with bitcoins.</a:t>
            </a:r>
          </a:p>
          <a:p>
            <a:pPr>
              <a:lnSpc>
                <a:spcPct val="90000"/>
              </a:lnSpc>
            </a:pPr>
            <a:r>
              <a:rPr lang="en-US" dirty="0">
                <a:latin typeface="Arial" panose="020B0604020202020204" pitchFamily="34" charset="0"/>
              </a:rPr>
              <a:t>Total supply of bitcoin is limited to 21 million by the bitcoin algorithm</a:t>
            </a:r>
            <a:r>
              <a:rPr lang="en-US" sz="1600" dirty="0">
                <a:latin typeface="Arial" panose="020B0604020202020204" pitchFamily="34" charset="0"/>
              </a:rPr>
              <a:t>.</a:t>
            </a:r>
            <a:endParaRPr lang="en-US" sz="1600"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6789838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A65AC7D1-EAA9-48F5-B509-60A7F50BF7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46" name="Rectangle 45">
            <a:extLst>
              <a:ext uri="{FF2B5EF4-FFF2-40B4-BE49-F238E27FC236}">
                <a16:creationId xmlns:a16="http://schemas.microsoft.com/office/drawing/2014/main" id="{D6320AF9-619A-4175-865B-5663E1AEF4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8" name="Straight Connector 47">
            <a:extLst>
              <a:ext uri="{FF2B5EF4-FFF2-40B4-BE49-F238E27FC236}">
                <a16:creationId xmlns:a16="http://schemas.microsoft.com/office/drawing/2014/main" id="{063B6EC6-D752-4EE7-908B-F8F19E8C7FE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33484" y="0"/>
            <a:ext cx="914400" cy="6858000"/>
          </a:xfrm>
          <a:prstGeom prst="line">
            <a:avLst/>
          </a:prstGeom>
          <a:ln w="9525">
            <a:solidFill>
              <a:schemeClr val="accent1">
                <a:lumMod val="75000"/>
              </a:schemeClr>
            </a:solidFill>
          </a:ln>
        </p:spPr>
        <p:style>
          <a:lnRef idx="2">
            <a:schemeClr val="accent1"/>
          </a:lnRef>
          <a:fillRef idx="0">
            <a:schemeClr val="accent1"/>
          </a:fillRef>
          <a:effectRef idx="1">
            <a:schemeClr val="accent1"/>
          </a:effectRef>
          <a:fontRef idx="minor">
            <a:schemeClr val="tx1"/>
          </a:fontRef>
        </p:style>
      </p:cxnSp>
      <p:cxnSp>
        <p:nvCxnSpPr>
          <p:cNvPr id="50" name="Straight Connector 49">
            <a:extLst>
              <a:ext uri="{FF2B5EF4-FFF2-40B4-BE49-F238E27FC236}">
                <a16:creationId xmlns:a16="http://schemas.microsoft.com/office/drawing/2014/main" id="{EFECD4E8-AD3E-4228-82A2-9461958EA9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468234" y="3681413"/>
            <a:ext cx="3572668" cy="3176587"/>
          </a:xfrm>
          <a:prstGeom prst="line">
            <a:avLst/>
          </a:prstGeom>
          <a:ln w="9525">
            <a:solidFill>
              <a:schemeClr val="tx1">
                <a:lumMod val="50000"/>
                <a:lumOff val="50000"/>
                <a:alpha val="80000"/>
              </a:schemeClr>
            </a:solidFill>
          </a:ln>
        </p:spPr>
        <p:style>
          <a:lnRef idx="2">
            <a:schemeClr val="accent1"/>
          </a:lnRef>
          <a:fillRef idx="0">
            <a:schemeClr val="accent1"/>
          </a:fillRef>
          <a:effectRef idx="1">
            <a:schemeClr val="accent1"/>
          </a:effectRef>
          <a:fontRef idx="minor">
            <a:schemeClr val="tx1"/>
          </a:fontRef>
        </p:style>
      </p:cxnSp>
      <p:sp>
        <p:nvSpPr>
          <p:cNvPr id="52" name="Rectangle 23">
            <a:extLst>
              <a:ext uri="{FF2B5EF4-FFF2-40B4-BE49-F238E27FC236}">
                <a16:creationId xmlns:a16="http://schemas.microsoft.com/office/drawing/2014/main" id="{7E018740-5C2B-4A41-AC1A-7E68D1EC1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361926"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4" name="Rectangle 25">
            <a:extLst>
              <a:ext uri="{FF2B5EF4-FFF2-40B4-BE49-F238E27FC236}">
                <a16:creationId xmlns:a16="http://schemas.microsoft.com/office/drawing/2014/main" id="{166F75A4-C475-4941-8EE2-B80A06A2C1B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78400"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56" name="Isosceles Triangle 55">
            <a:extLst>
              <a:ext uri="{FF2B5EF4-FFF2-40B4-BE49-F238E27FC236}">
                <a16:creationId xmlns:a16="http://schemas.microsoft.com/office/drawing/2014/main" id="{A032553A-72E8-4B0D-8405-FF9771C9AF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068"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58" name="Rectangle 27">
            <a:extLst>
              <a:ext uri="{FF2B5EF4-FFF2-40B4-BE49-F238E27FC236}">
                <a16:creationId xmlns:a16="http://schemas.microsoft.com/office/drawing/2014/main" id="{765800AC-C3B9-498E-87BC-29FAE4C76B2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6694"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0" name="Isosceles Triangle 59">
            <a:extLst>
              <a:ext uri="{FF2B5EF4-FFF2-40B4-BE49-F238E27FC236}">
                <a16:creationId xmlns:a16="http://schemas.microsoft.com/office/drawing/2014/main" id="{1F9D6ACB-2FF4-49F9-978A-E0D5327FC6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54568"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62" name="Freeform: Shape 61">
            <a:extLst>
              <a:ext uri="{FF2B5EF4-FFF2-40B4-BE49-F238E27FC236}">
                <a16:creationId xmlns:a16="http://schemas.microsoft.com/office/drawing/2014/main" id="{A5EC319D-0FEA-4B95-A3EA-01E35672C9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48223" y="-8467"/>
            <a:ext cx="4495777" cy="6866467"/>
          </a:xfrm>
          <a:custGeom>
            <a:avLst/>
            <a:gdLst>
              <a:gd name="connsiteX0" fmla="*/ 0 w 5994369"/>
              <a:gd name="connsiteY0" fmla="*/ 0 h 6866467"/>
              <a:gd name="connsiteX1" fmla="*/ 1249825 w 5994369"/>
              <a:gd name="connsiteY1" fmla="*/ 0 h 6866467"/>
              <a:gd name="connsiteX2" fmla="*/ 1249825 w 5994369"/>
              <a:gd name="connsiteY2" fmla="*/ 8467 h 6866467"/>
              <a:gd name="connsiteX3" fmla="*/ 5994369 w 5994369"/>
              <a:gd name="connsiteY3" fmla="*/ 8467 h 6866467"/>
              <a:gd name="connsiteX4" fmla="*/ 5994369 w 5994369"/>
              <a:gd name="connsiteY4" fmla="*/ 6866467 h 6866467"/>
              <a:gd name="connsiteX5" fmla="*/ 1249825 w 5994369"/>
              <a:gd name="connsiteY5" fmla="*/ 6866467 h 6866467"/>
              <a:gd name="connsiteX6" fmla="*/ 1109382 w 5994369"/>
              <a:gd name="connsiteY6" fmla="*/ 6866467 h 6866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994369" h="6866467">
                <a:moveTo>
                  <a:pt x="0" y="0"/>
                </a:moveTo>
                <a:lnTo>
                  <a:pt x="1249825" y="0"/>
                </a:lnTo>
                <a:lnTo>
                  <a:pt x="1249825" y="8467"/>
                </a:lnTo>
                <a:lnTo>
                  <a:pt x="5994369" y="8467"/>
                </a:lnTo>
                <a:lnTo>
                  <a:pt x="5994369" y="6866467"/>
                </a:lnTo>
                <a:lnTo>
                  <a:pt x="1249825" y="6866467"/>
                </a:lnTo>
                <a:lnTo>
                  <a:pt x="1109382" y="6866467"/>
                </a:lnTo>
                <a:close/>
              </a:path>
            </a:pathLst>
          </a:cu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5979C495-9ED0-4B06-9A9C-86982B55B8B9}"/>
              </a:ext>
            </a:extLst>
          </p:cNvPr>
          <p:cNvSpPr>
            <a:spLocks noGrp="1"/>
          </p:cNvSpPr>
          <p:nvPr>
            <p:ph type="title"/>
          </p:nvPr>
        </p:nvSpPr>
        <p:spPr>
          <a:xfrm>
            <a:off x="4036518" y="23112"/>
            <a:ext cx="5294340" cy="2227730"/>
          </a:xfrm>
        </p:spPr>
        <p:txBody>
          <a:bodyPr anchor="ctr">
            <a:normAutofit/>
          </a:bodyPr>
          <a:lstStyle/>
          <a:p>
            <a:r>
              <a:rPr lang="en-US" dirty="0">
                <a:solidFill>
                  <a:srgbClr val="FFFFFF"/>
                </a:solidFill>
              </a:rPr>
              <a:t>How to own Bitcoin </a:t>
            </a:r>
          </a:p>
        </p:txBody>
      </p:sp>
      <p:sp>
        <p:nvSpPr>
          <p:cNvPr id="3" name="Content Placeholder 2">
            <a:extLst>
              <a:ext uri="{FF2B5EF4-FFF2-40B4-BE49-F238E27FC236}">
                <a16:creationId xmlns:a16="http://schemas.microsoft.com/office/drawing/2014/main" id="{254B139F-766D-4C3C-8BB8-FDAD3B8A62C1}"/>
              </a:ext>
            </a:extLst>
          </p:cNvPr>
          <p:cNvSpPr>
            <a:spLocks noGrp="1"/>
          </p:cNvSpPr>
          <p:nvPr>
            <p:ph idx="1"/>
          </p:nvPr>
        </p:nvSpPr>
        <p:spPr>
          <a:xfrm>
            <a:off x="4414008" y="1886117"/>
            <a:ext cx="4898375" cy="3317938"/>
          </a:xfrm>
        </p:spPr>
        <p:txBody>
          <a:bodyPr anchor="t">
            <a:normAutofit fontScale="92500" lnSpcReduction="10000"/>
          </a:bodyPr>
          <a:lstStyle/>
          <a:p>
            <a:r>
              <a:rPr lang="en-US" sz="2400" dirty="0">
                <a:solidFill>
                  <a:srgbClr val="FFFFFF"/>
                </a:solidFill>
              </a:rPr>
              <a:t>Create a bitcoin wallet by downloading an App to your device from: </a:t>
            </a:r>
            <a:r>
              <a:rPr lang="en-US" sz="2400" dirty="0">
                <a:solidFill>
                  <a:srgbClr val="FFFFFF"/>
                </a:solidFill>
                <a:hlinkClick r:id="rId2"/>
              </a:rPr>
              <a:t>https://wallet.bitcoin.com/</a:t>
            </a:r>
            <a:endParaRPr lang="en-US" sz="2400" dirty="0">
              <a:solidFill>
                <a:srgbClr val="FFFFFF"/>
              </a:solidFill>
            </a:endParaRPr>
          </a:p>
          <a:p>
            <a:r>
              <a:rPr lang="en-US" sz="2400" dirty="0">
                <a:solidFill>
                  <a:srgbClr val="FFFFFF"/>
                </a:solidFill>
              </a:rPr>
              <a:t>The app will generate a bitcoin address.</a:t>
            </a:r>
          </a:p>
          <a:p>
            <a:r>
              <a:rPr lang="en-US" sz="2400" dirty="0">
                <a:solidFill>
                  <a:srgbClr val="FFFFFF"/>
                </a:solidFill>
              </a:rPr>
              <a:t>Acquire bitcoin by purchasing it.</a:t>
            </a:r>
          </a:p>
          <a:p>
            <a:r>
              <a:rPr lang="en-US" sz="2400" dirty="0">
                <a:solidFill>
                  <a:srgbClr val="FFFFFF"/>
                </a:solidFill>
              </a:rPr>
              <a:t>Earn bitcoin by accepting it as payment for goods or services</a:t>
            </a:r>
            <a:r>
              <a:rPr lang="en-US" sz="2000" dirty="0">
                <a:solidFill>
                  <a:srgbClr val="FFFFFF"/>
                </a:solidFill>
              </a:rPr>
              <a:t>.</a:t>
            </a:r>
          </a:p>
          <a:p>
            <a:endParaRPr lang="en-US" dirty="0">
              <a:solidFill>
                <a:srgbClr val="FFFFFF"/>
              </a:solidFill>
            </a:endParaRPr>
          </a:p>
        </p:txBody>
      </p:sp>
      <p:pic>
        <p:nvPicPr>
          <p:cNvPr id="7" name="Picture 6">
            <a:extLst>
              <a:ext uri="{FF2B5EF4-FFF2-40B4-BE49-F238E27FC236}">
                <a16:creationId xmlns:a16="http://schemas.microsoft.com/office/drawing/2014/main" id="{B8955866-69D7-4733-A1AB-CFC0605D8269}"/>
              </a:ext>
            </a:extLst>
          </p:cNvPr>
          <p:cNvPicPr>
            <a:picLocks noChangeAspect="1"/>
          </p:cNvPicPr>
          <p:nvPr/>
        </p:nvPicPr>
        <p:blipFill>
          <a:blip r:embed="rId3"/>
          <a:stretch>
            <a:fillRect/>
          </a:stretch>
        </p:blipFill>
        <p:spPr>
          <a:xfrm>
            <a:off x="143653" y="1726026"/>
            <a:ext cx="3519602" cy="3277362"/>
          </a:xfrm>
          <a:prstGeom prst="rect">
            <a:avLst/>
          </a:prstGeom>
        </p:spPr>
      </p:pic>
    </p:spTree>
    <p:extLst>
      <p:ext uri="{BB962C8B-B14F-4D97-AF65-F5344CB8AC3E}">
        <p14:creationId xmlns:p14="http://schemas.microsoft.com/office/powerpoint/2010/main" val="18017813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79C495-9ED0-4B06-9A9C-86982B55B8B9}"/>
              </a:ext>
            </a:extLst>
          </p:cNvPr>
          <p:cNvSpPr>
            <a:spLocks noGrp="1"/>
          </p:cNvSpPr>
          <p:nvPr>
            <p:ph type="title"/>
          </p:nvPr>
        </p:nvSpPr>
        <p:spPr>
          <a:xfrm>
            <a:off x="3200400" y="228600"/>
            <a:ext cx="3913153" cy="1320800"/>
          </a:xfrm>
        </p:spPr>
        <p:txBody>
          <a:bodyPr>
            <a:normAutofit/>
          </a:bodyPr>
          <a:lstStyle/>
          <a:p>
            <a:r>
              <a:rPr lang="en-US" dirty="0"/>
              <a:t>How is Bitcoin transacted</a:t>
            </a:r>
          </a:p>
        </p:txBody>
      </p:sp>
      <p:pic>
        <p:nvPicPr>
          <p:cNvPr id="9" name="Picture 8">
            <a:extLst>
              <a:ext uri="{FF2B5EF4-FFF2-40B4-BE49-F238E27FC236}">
                <a16:creationId xmlns:a16="http://schemas.microsoft.com/office/drawing/2014/main" id="{713E011C-CCD6-4A42-9541-9BD2F18F8C29}"/>
              </a:ext>
            </a:extLst>
          </p:cNvPr>
          <p:cNvPicPr>
            <a:picLocks noChangeAspect="1"/>
          </p:cNvPicPr>
          <p:nvPr/>
        </p:nvPicPr>
        <p:blipFill rotWithShape="1">
          <a:blip r:embed="rId2"/>
          <a:srcRect l="34322" r="10383" b="1"/>
          <a:stretch/>
        </p:blipFill>
        <p:spPr>
          <a:xfrm>
            <a:off x="178745" y="685800"/>
            <a:ext cx="2358448" cy="2601747"/>
          </a:xfrm>
          <a:prstGeom prst="rect">
            <a:avLst/>
          </a:prstGeom>
        </p:spPr>
      </p:pic>
      <p:sp>
        <p:nvSpPr>
          <p:cNvPr id="82" name="Isosceles Triangle 8">
            <a:extLst>
              <a:ext uri="{FF2B5EF4-FFF2-40B4-BE49-F238E27FC236}">
                <a16:creationId xmlns:a16="http://schemas.microsoft.com/office/drawing/2014/main" id="{B5B9F7B6-0E4A-4A5F-BBBA-73496FAE59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13201"/>
            <a:ext cx="357491" cy="2844800"/>
          </a:xfrm>
          <a:prstGeom prst="triangle">
            <a:avLst>
              <a:gd name="adj" fmla="val 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254B139F-766D-4C3C-8BB8-FDAD3B8A62C1}"/>
              </a:ext>
            </a:extLst>
          </p:cNvPr>
          <p:cNvSpPr>
            <a:spLocks noGrp="1"/>
          </p:cNvSpPr>
          <p:nvPr>
            <p:ph idx="1"/>
          </p:nvPr>
        </p:nvSpPr>
        <p:spPr>
          <a:xfrm>
            <a:off x="2856509" y="1412248"/>
            <a:ext cx="5259005" cy="4468811"/>
          </a:xfrm>
        </p:spPr>
        <p:txBody>
          <a:bodyPr>
            <a:noAutofit/>
          </a:bodyPr>
          <a:lstStyle/>
          <a:p>
            <a:pPr>
              <a:lnSpc>
                <a:spcPct val="90000"/>
              </a:lnSpc>
            </a:pPr>
            <a:r>
              <a:rPr lang="en-US" sz="2000" b="0" i="0" dirty="0">
                <a:effectLst/>
                <a:latin typeface="Titillium Web"/>
              </a:rPr>
              <a:t>A transaction is </a:t>
            </a:r>
            <a:r>
              <a:rPr lang="en-US" sz="2000" b="1" i="0" dirty="0">
                <a:effectLst/>
                <a:latin typeface="Titillium Web"/>
              </a:rPr>
              <a:t>a transfer of value between Bitcoin wallets</a:t>
            </a:r>
            <a:r>
              <a:rPr lang="en-US" sz="2000" b="0" i="0" dirty="0">
                <a:effectLst/>
                <a:latin typeface="Titillium Web"/>
              </a:rPr>
              <a:t> that gets included in the block.</a:t>
            </a:r>
          </a:p>
          <a:p>
            <a:pPr>
              <a:lnSpc>
                <a:spcPct val="90000"/>
              </a:lnSpc>
            </a:pPr>
            <a:r>
              <a:rPr lang="en-US" sz="2000" dirty="0">
                <a:latin typeface="Titillium Web"/>
              </a:rPr>
              <a:t>Disclose your bitcoin address to businesses or people you plan to pay or receive payment from.</a:t>
            </a:r>
          </a:p>
          <a:p>
            <a:pPr>
              <a:lnSpc>
                <a:spcPct val="90000"/>
              </a:lnSpc>
            </a:pPr>
            <a:r>
              <a:rPr lang="en-US" sz="2000" b="0" i="0" dirty="0">
                <a:effectLst/>
                <a:latin typeface="Titillium Web"/>
              </a:rPr>
              <a:t>Bitcoin wallets keep a secret piece of data called a </a:t>
            </a:r>
            <a:r>
              <a:rPr lang="en-US" sz="2000" b="0" i="1" u="none" strike="noStrike" dirty="0">
                <a:effectLst/>
                <a:latin typeface="Titillium Web"/>
                <a:hlinkClick r:id="rId3"/>
              </a:rPr>
              <a:t>private key</a:t>
            </a:r>
            <a:r>
              <a:rPr lang="en-US" sz="2000" b="0" i="0" dirty="0">
                <a:effectLst/>
                <a:latin typeface="Titillium Web"/>
              </a:rPr>
              <a:t> or seed, which is used to sign transactions, providing a mathematical proof that they have come from the owner of the wallet.</a:t>
            </a:r>
          </a:p>
          <a:p>
            <a:pPr>
              <a:lnSpc>
                <a:spcPct val="90000"/>
              </a:lnSpc>
            </a:pPr>
            <a:r>
              <a:rPr lang="en-US" sz="2000" b="0" i="0" dirty="0">
                <a:effectLst/>
                <a:latin typeface="Titillium Web"/>
              </a:rPr>
              <a:t>The </a:t>
            </a:r>
            <a:r>
              <a:rPr lang="en-US" sz="2000" b="0" i="1" u="none" strike="noStrike" dirty="0">
                <a:effectLst/>
                <a:latin typeface="Titillium Web"/>
                <a:hlinkClick r:id="rId4"/>
              </a:rPr>
              <a:t>signature</a:t>
            </a:r>
            <a:r>
              <a:rPr lang="en-US" sz="2000" b="0" i="0" dirty="0">
                <a:effectLst/>
                <a:latin typeface="Titillium Web"/>
              </a:rPr>
              <a:t> also prevents the transaction from being altered by anybody once it has been issued.</a:t>
            </a:r>
          </a:p>
          <a:p>
            <a:pPr>
              <a:lnSpc>
                <a:spcPct val="90000"/>
              </a:lnSpc>
            </a:pPr>
            <a:r>
              <a:rPr lang="en-US" sz="2000" b="0" i="0" dirty="0">
                <a:solidFill>
                  <a:srgbClr val="13161F"/>
                </a:solidFill>
                <a:effectLst/>
                <a:latin typeface="Titillium Web"/>
              </a:rPr>
              <a:t>All transactions are broadcast to the network and usually begin to be confirmed within 10-20 minutes, through a process called </a:t>
            </a:r>
            <a:r>
              <a:rPr lang="en-US" sz="2000" b="0" i="1" u="none" strike="noStrike" dirty="0">
                <a:solidFill>
                  <a:srgbClr val="3490E6"/>
                </a:solidFill>
                <a:effectLst/>
                <a:latin typeface="Titillium Web"/>
                <a:hlinkClick r:id="rId5"/>
              </a:rPr>
              <a:t>mining</a:t>
            </a:r>
            <a:r>
              <a:rPr lang="en-US" sz="2000" b="0" i="0" dirty="0">
                <a:solidFill>
                  <a:srgbClr val="13161F"/>
                </a:solidFill>
                <a:effectLst/>
                <a:latin typeface="Titillium Web"/>
              </a:rPr>
              <a:t>.</a:t>
            </a:r>
            <a:endParaRPr lang="en-US" sz="2000" dirty="0"/>
          </a:p>
        </p:txBody>
      </p:sp>
      <p:sp>
        <p:nvSpPr>
          <p:cNvPr id="83" name="Rectangle 79">
            <a:extLst>
              <a:ext uri="{FF2B5EF4-FFF2-40B4-BE49-F238E27FC236}">
                <a16:creationId xmlns:a16="http://schemas.microsoft.com/office/drawing/2014/main" id="{B51D13AF-6D7E-42A4-BF57-BFDF66E1FE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742414" y="5646604"/>
            <a:ext cx="618066" cy="171450"/>
          </a:xfrm>
          <a:prstGeom prst="rect">
            <a:avLst/>
          </a:prstGeom>
          <a:solidFill>
            <a:srgbClr val="EA2D5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24EF19AA-6E5A-439D-9671-DA6BC1ABCB74}"/>
              </a:ext>
            </a:extLst>
          </p:cNvPr>
          <p:cNvPicPr>
            <a:picLocks noChangeAspect="1"/>
          </p:cNvPicPr>
          <p:nvPr/>
        </p:nvPicPr>
        <p:blipFill rotWithShape="1">
          <a:blip r:embed="rId6"/>
          <a:srcRect l="23282" r="7147" b="3"/>
          <a:stretch/>
        </p:blipFill>
        <p:spPr>
          <a:xfrm>
            <a:off x="338403" y="3456181"/>
            <a:ext cx="2358448" cy="2601746"/>
          </a:xfrm>
          <a:prstGeom prst="rect">
            <a:avLst/>
          </a:prstGeom>
        </p:spPr>
      </p:pic>
    </p:spTree>
    <p:extLst>
      <p:ext uri="{BB962C8B-B14F-4D97-AF65-F5344CB8AC3E}">
        <p14:creationId xmlns:p14="http://schemas.microsoft.com/office/powerpoint/2010/main" val="40086059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 mark on green pastel background">
            <a:extLst>
              <a:ext uri="{FF2B5EF4-FFF2-40B4-BE49-F238E27FC236}">
                <a16:creationId xmlns:a16="http://schemas.microsoft.com/office/drawing/2014/main" id="{2E69EAE6-2A70-44E0-9C73-439C833617A8}"/>
              </a:ext>
            </a:extLst>
          </p:cNvPr>
          <p:cNvPicPr>
            <a:picLocks noChangeAspect="1"/>
          </p:cNvPicPr>
          <p:nvPr/>
        </p:nvPicPr>
        <p:blipFill rotWithShape="1">
          <a:blip r:embed="rId2">
            <a:duotone>
              <a:prstClr val="black"/>
              <a:prstClr val="white"/>
            </a:duotone>
          </a:blip>
          <a:srcRect l="42050"/>
          <a:stretch/>
        </p:blipFill>
        <p:spPr>
          <a:xfrm>
            <a:off x="3842657" y="-1"/>
            <a:ext cx="529896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219326A6-CA07-486B-BA72-F8307404716D}"/>
              </a:ext>
            </a:extLst>
          </p:cNvPr>
          <p:cNvSpPr>
            <a:spLocks noGrp="1"/>
          </p:cNvSpPr>
          <p:nvPr>
            <p:ph type="title"/>
          </p:nvPr>
        </p:nvSpPr>
        <p:spPr>
          <a:xfrm>
            <a:off x="381000" y="4191000"/>
            <a:ext cx="3842636" cy="2369093"/>
          </a:xfrm>
        </p:spPr>
        <p:txBody>
          <a:bodyPr vert="horz" lIns="91440" tIns="45720" rIns="91440" bIns="45720" rtlCol="0" anchor="b">
            <a:normAutofit fontScale="90000"/>
          </a:bodyPr>
          <a:lstStyle/>
          <a:p>
            <a:r>
              <a:rPr lang="en-US" sz="2700" dirty="0"/>
              <a:t>Questions: Governments give value to a currency by guaranteeing its acceptance. How is the value of </a:t>
            </a:r>
            <a:r>
              <a:rPr lang="en-US" sz="2700" dirty="0" err="1"/>
              <a:t>Cryto</a:t>
            </a:r>
            <a:r>
              <a:rPr lang="en-US" sz="2700" dirty="0"/>
              <a:t>-currency created.</a:t>
            </a:r>
            <a:br>
              <a:rPr lang="en-US" sz="2700" dirty="0"/>
            </a:br>
            <a:r>
              <a:rPr lang="en-US" sz="2700" dirty="0"/>
              <a:t>Answer: Value of </a:t>
            </a:r>
            <a:r>
              <a:rPr lang="en-US" sz="2700" dirty="0" err="1"/>
              <a:t>Cryto</a:t>
            </a:r>
            <a:r>
              <a:rPr lang="en-US" sz="2700" dirty="0"/>
              <a:t> currency is created by the marketplace. Its value increases by its acceptance by the market. An example is when Tesla announced that it will accept Bitcoin as payment for it cars the value of Bitcoin went up.</a:t>
            </a:r>
            <a:br>
              <a:rPr lang="en-US" sz="4200" dirty="0"/>
            </a:br>
            <a:endParaRPr lang="en-US" sz="4200" dirty="0"/>
          </a:p>
        </p:txBody>
      </p:sp>
    </p:spTree>
    <p:extLst>
      <p:ext uri="{BB962C8B-B14F-4D97-AF65-F5344CB8AC3E}">
        <p14:creationId xmlns:p14="http://schemas.microsoft.com/office/powerpoint/2010/main" val="3243147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E4CF5A-9DDC-4964-B52C-3AF0170E0273}"/>
              </a:ext>
            </a:extLst>
          </p:cNvPr>
          <p:cNvPicPr>
            <a:picLocks noChangeAspect="1"/>
          </p:cNvPicPr>
          <p:nvPr/>
        </p:nvPicPr>
        <p:blipFill rotWithShape="1">
          <a:blip r:embed="rId2"/>
          <a:srcRect l="16310" r="22828" b="1"/>
          <a:stretch/>
        </p:blipFill>
        <p:spPr>
          <a:xfrm>
            <a:off x="3396342" y="-1"/>
            <a:ext cx="5747658"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E42C8FBD-FE5F-4722-B279-353DF8A2CEC9}"/>
              </a:ext>
            </a:extLst>
          </p:cNvPr>
          <p:cNvSpPr>
            <a:spLocks noGrp="1"/>
          </p:cNvSpPr>
          <p:nvPr>
            <p:ph type="title"/>
          </p:nvPr>
        </p:nvSpPr>
        <p:spPr>
          <a:xfrm>
            <a:off x="260437" y="396703"/>
            <a:ext cx="3962400" cy="1320800"/>
          </a:xfrm>
        </p:spPr>
        <p:txBody>
          <a:bodyPr>
            <a:noAutofit/>
          </a:bodyPr>
          <a:lstStyle/>
          <a:p>
            <a:pPr>
              <a:lnSpc>
                <a:spcPct val="90000"/>
              </a:lnSpc>
            </a:pPr>
            <a:r>
              <a:rPr lang="en-US" sz="2800" dirty="0"/>
              <a:t>Investment Opportunities in Bitcoin related assets</a:t>
            </a:r>
          </a:p>
        </p:txBody>
      </p:sp>
      <p:sp>
        <p:nvSpPr>
          <p:cNvPr id="3" name="Content Placeholder 2">
            <a:extLst>
              <a:ext uri="{FF2B5EF4-FFF2-40B4-BE49-F238E27FC236}">
                <a16:creationId xmlns:a16="http://schemas.microsoft.com/office/drawing/2014/main" id="{59800825-79CA-4495-B416-6867A92D652A}"/>
              </a:ext>
            </a:extLst>
          </p:cNvPr>
          <p:cNvSpPr>
            <a:spLocks noGrp="1"/>
          </p:cNvSpPr>
          <p:nvPr>
            <p:ph idx="1"/>
          </p:nvPr>
        </p:nvSpPr>
        <p:spPr>
          <a:xfrm>
            <a:off x="260437" y="2160589"/>
            <a:ext cx="4006763" cy="3880773"/>
          </a:xfrm>
        </p:spPr>
        <p:txBody>
          <a:bodyPr>
            <a:normAutofit/>
          </a:bodyPr>
          <a:lstStyle/>
          <a:p>
            <a:r>
              <a:rPr lang="en-US" sz="2400" dirty="0"/>
              <a:t>Bitcoins: Can be brought thru bit coin wallets.</a:t>
            </a:r>
          </a:p>
          <a:p>
            <a:r>
              <a:rPr lang="en-US" sz="2400" dirty="0"/>
              <a:t>Bitcoin Mining Companies</a:t>
            </a:r>
          </a:p>
          <a:p>
            <a:r>
              <a:rPr lang="en-US" sz="2400" dirty="0"/>
              <a:t>Companies that provide Bitcoin trading platforms</a:t>
            </a:r>
          </a:p>
          <a:p>
            <a:r>
              <a:rPr lang="en-US" sz="2400" dirty="0"/>
              <a:t>Bitcoin Trusts</a:t>
            </a:r>
          </a:p>
          <a:p>
            <a:r>
              <a:rPr lang="en-US" sz="2400" dirty="0"/>
              <a:t>Bitcoin ETFs</a:t>
            </a:r>
          </a:p>
          <a:p>
            <a:endParaRPr lang="en-US" dirty="0"/>
          </a:p>
        </p:txBody>
      </p:sp>
      <p:cxnSp>
        <p:nvCxnSpPr>
          <p:cNvPr id="10" name="Straight Connector 9">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42461992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2D8B68-5C23-4BB8-AA7C-43A2F456BE8D}"/>
              </a:ext>
            </a:extLst>
          </p:cNvPr>
          <p:cNvSpPr>
            <a:spLocks noGrp="1"/>
          </p:cNvSpPr>
          <p:nvPr>
            <p:ph type="title"/>
          </p:nvPr>
        </p:nvSpPr>
        <p:spPr>
          <a:xfrm>
            <a:off x="609599" y="1219200"/>
            <a:ext cx="6347713" cy="711200"/>
          </a:xfrm>
        </p:spPr>
        <p:txBody>
          <a:bodyPr/>
          <a:lstStyle/>
          <a:p>
            <a:r>
              <a:rPr lang="en-US" dirty="0"/>
              <a:t>Recording:</a:t>
            </a:r>
          </a:p>
        </p:txBody>
      </p:sp>
      <p:sp>
        <p:nvSpPr>
          <p:cNvPr id="3" name="Content Placeholder 2">
            <a:extLst>
              <a:ext uri="{FF2B5EF4-FFF2-40B4-BE49-F238E27FC236}">
                <a16:creationId xmlns:a16="http://schemas.microsoft.com/office/drawing/2014/main" id="{4BDD8C38-5DA6-44FE-9510-E90999C37AAE}"/>
              </a:ext>
            </a:extLst>
          </p:cNvPr>
          <p:cNvSpPr>
            <a:spLocks noGrp="1"/>
          </p:cNvSpPr>
          <p:nvPr>
            <p:ph idx="1"/>
          </p:nvPr>
        </p:nvSpPr>
        <p:spPr>
          <a:xfrm>
            <a:off x="609599" y="2160591"/>
            <a:ext cx="6347714" cy="1116010"/>
          </a:xfrm>
        </p:spPr>
        <p:txBody>
          <a:bodyPr/>
          <a:lstStyle/>
          <a:p>
            <a:r>
              <a:rPr lang="en-US" b="0" i="0" u="sng" dirty="0">
                <a:solidFill>
                  <a:srgbClr val="0000FF"/>
                </a:solidFill>
                <a:effectLst/>
                <a:latin typeface="arial" panose="020B0604020202020204" pitchFamily="34" charset="0"/>
                <a:hlinkClick r:id="rId2"/>
              </a:rPr>
              <a:t>https://youtu.be/I-9cvFV2c3g</a:t>
            </a:r>
            <a:r>
              <a:rPr lang="en-US" b="0" i="0" dirty="0">
                <a:solidFill>
                  <a:srgbClr val="1D2228"/>
                </a:solidFill>
                <a:effectLst/>
                <a:latin typeface="arial" panose="020B0604020202020204" pitchFamily="34" charset="0"/>
              </a:rPr>
              <a:t> </a:t>
            </a:r>
            <a:endParaRPr lang="en-US" dirty="0"/>
          </a:p>
        </p:txBody>
      </p:sp>
    </p:spTree>
    <p:extLst>
      <p:ext uri="{BB962C8B-B14F-4D97-AF65-F5344CB8AC3E}">
        <p14:creationId xmlns:p14="http://schemas.microsoft.com/office/powerpoint/2010/main" val="370914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E2CACF-DAF8-423B-91E0-CE6B1C760AE0}"/>
              </a:ext>
            </a:extLst>
          </p:cNvPr>
          <p:cNvSpPr>
            <a:spLocks noGrp="1"/>
          </p:cNvSpPr>
          <p:nvPr>
            <p:ph type="title"/>
          </p:nvPr>
        </p:nvSpPr>
        <p:spPr/>
        <p:txBody>
          <a:bodyPr/>
          <a:lstStyle/>
          <a:p>
            <a:r>
              <a:rPr lang="en-US" dirty="0"/>
              <a:t>Bitcoin</a:t>
            </a:r>
          </a:p>
        </p:txBody>
      </p:sp>
      <p:pic>
        <p:nvPicPr>
          <p:cNvPr id="5" name="Picture 4">
            <a:extLst>
              <a:ext uri="{FF2B5EF4-FFF2-40B4-BE49-F238E27FC236}">
                <a16:creationId xmlns:a16="http://schemas.microsoft.com/office/drawing/2014/main" id="{3BBF93D9-13DB-46AC-8814-BE9997349D3A}"/>
              </a:ext>
            </a:extLst>
          </p:cNvPr>
          <p:cNvPicPr>
            <a:picLocks noChangeAspect="1"/>
          </p:cNvPicPr>
          <p:nvPr/>
        </p:nvPicPr>
        <p:blipFill>
          <a:blip r:embed="rId2"/>
          <a:stretch>
            <a:fillRect/>
          </a:stretch>
        </p:blipFill>
        <p:spPr>
          <a:xfrm>
            <a:off x="596347" y="1270000"/>
            <a:ext cx="6000750" cy="1524108"/>
          </a:xfrm>
          <a:prstGeom prst="rect">
            <a:avLst/>
          </a:prstGeom>
        </p:spPr>
      </p:pic>
      <p:pic>
        <p:nvPicPr>
          <p:cNvPr id="7" name="Picture 6">
            <a:extLst>
              <a:ext uri="{FF2B5EF4-FFF2-40B4-BE49-F238E27FC236}">
                <a16:creationId xmlns:a16="http://schemas.microsoft.com/office/drawing/2014/main" id="{028D1C1D-F020-4A95-97F2-4DAFB72F5F20}"/>
              </a:ext>
            </a:extLst>
          </p:cNvPr>
          <p:cNvPicPr>
            <a:picLocks noChangeAspect="1"/>
          </p:cNvPicPr>
          <p:nvPr/>
        </p:nvPicPr>
        <p:blipFill>
          <a:blip r:embed="rId3"/>
          <a:stretch>
            <a:fillRect/>
          </a:stretch>
        </p:blipFill>
        <p:spPr>
          <a:xfrm>
            <a:off x="596347" y="2794108"/>
            <a:ext cx="6000750" cy="3260481"/>
          </a:xfrm>
          <a:prstGeom prst="rect">
            <a:avLst/>
          </a:prstGeom>
        </p:spPr>
      </p:pic>
    </p:spTree>
    <p:extLst>
      <p:ext uri="{BB962C8B-B14F-4D97-AF65-F5344CB8AC3E}">
        <p14:creationId xmlns:p14="http://schemas.microsoft.com/office/powerpoint/2010/main" val="10127923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E2558D3-C5B9-408D-B64C-601868F11DB3}"/>
              </a:ext>
            </a:extLst>
          </p:cNvPr>
          <p:cNvPicPr>
            <a:picLocks noChangeAspect="1"/>
          </p:cNvPicPr>
          <p:nvPr/>
        </p:nvPicPr>
        <p:blipFill>
          <a:blip r:embed="rId2"/>
          <a:stretch>
            <a:fillRect/>
          </a:stretch>
        </p:blipFill>
        <p:spPr>
          <a:xfrm>
            <a:off x="838200" y="152399"/>
            <a:ext cx="5715000" cy="6435183"/>
          </a:xfrm>
          <a:prstGeom prst="rect">
            <a:avLst/>
          </a:prstGeom>
        </p:spPr>
      </p:pic>
    </p:spTree>
    <p:extLst>
      <p:ext uri="{BB962C8B-B14F-4D97-AF65-F5344CB8AC3E}">
        <p14:creationId xmlns:p14="http://schemas.microsoft.com/office/powerpoint/2010/main" val="41568821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90A61547-2555-4DE2-A37F-A53E5491744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9144001" cy="6866467"/>
            <a:chOff x="0" y="-8467"/>
            <a:chExt cx="12192000" cy="6866467"/>
          </a:xfrm>
        </p:grpSpPr>
        <p:cxnSp>
          <p:nvCxnSpPr>
            <p:cNvPr id="26" name="Straight Connector 25">
              <a:extLst>
                <a:ext uri="{FF2B5EF4-FFF2-40B4-BE49-F238E27FC236}">
                  <a16:creationId xmlns:a16="http://schemas.microsoft.com/office/drawing/2014/main" id="{5C2447E0-8F0D-479C-94E4-82BC8EB68C0C}"/>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7" name="Straight Connector 26">
              <a:extLst>
                <a:ext uri="{FF2B5EF4-FFF2-40B4-BE49-F238E27FC236}">
                  <a16:creationId xmlns:a16="http://schemas.microsoft.com/office/drawing/2014/main" id="{1F943397-DCDD-44CB-BBA9-9510B7698DD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8" name="Rectangle 23">
              <a:extLst>
                <a:ext uri="{FF2B5EF4-FFF2-40B4-BE49-F238E27FC236}">
                  <a16:creationId xmlns:a16="http://schemas.microsoft.com/office/drawing/2014/main" id="{E2630ADC-31DB-4C48-AC4A-DAAE5A7B8EA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5">
              <a:extLst>
                <a:ext uri="{FF2B5EF4-FFF2-40B4-BE49-F238E27FC236}">
                  <a16:creationId xmlns:a16="http://schemas.microsoft.com/office/drawing/2014/main" id="{2CA5C44E-F54E-47E0-8989-4D8686B33C8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Isosceles Triangle 29">
              <a:extLst>
                <a:ext uri="{FF2B5EF4-FFF2-40B4-BE49-F238E27FC236}">
                  <a16:creationId xmlns:a16="http://schemas.microsoft.com/office/drawing/2014/main" id="{FF54E15E-830B-4375-A239-4C51954DEA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Rectangle 27">
              <a:extLst>
                <a:ext uri="{FF2B5EF4-FFF2-40B4-BE49-F238E27FC236}">
                  <a16:creationId xmlns:a16="http://schemas.microsoft.com/office/drawing/2014/main" id="{CB37E322-FF7E-4872-BD6B-50A48CBEA5C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710D0C1E-D2F8-45B2-AE14-1AC8E976F7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3" name="Rectangle 29">
              <a:extLst>
                <a:ext uri="{FF2B5EF4-FFF2-40B4-BE49-F238E27FC236}">
                  <a16:creationId xmlns:a16="http://schemas.microsoft.com/office/drawing/2014/main" id="{3216331B-17D0-4167-ABD2-B2198058C2D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Isosceles Triangle 33">
              <a:extLst>
                <a:ext uri="{FF2B5EF4-FFF2-40B4-BE49-F238E27FC236}">
                  <a16:creationId xmlns:a16="http://schemas.microsoft.com/office/drawing/2014/main" id="{A53A7A96-3806-4BB3-91DE-6EED48AC787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5" name="Isosceles Triangle 34">
              <a:extLst>
                <a:ext uri="{FF2B5EF4-FFF2-40B4-BE49-F238E27FC236}">
                  <a16:creationId xmlns:a16="http://schemas.microsoft.com/office/drawing/2014/main" id="{F8C2B86C-EE71-466E-8991-503F9C9C1B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FE967656-9E49-4955-98C4-1B77B5BCFF62}"/>
              </a:ext>
            </a:extLst>
          </p:cNvPr>
          <p:cNvSpPr>
            <a:spLocks noGrp="1"/>
          </p:cNvSpPr>
          <p:nvPr>
            <p:ph type="title"/>
          </p:nvPr>
        </p:nvSpPr>
        <p:spPr>
          <a:xfrm>
            <a:off x="357559" y="3072395"/>
            <a:ext cx="3308040" cy="3215821"/>
          </a:xfrm>
        </p:spPr>
        <p:txBody>
          <a:bodyPr vert="horz" lIns="91440" tIns="45720" rIns="91440" bIns="45720" rtlCol="0" anchor="b">
            <a:normAutofit/>
          </a:bodyPr>
          <a:lstStyle/>
          <a:p>
            <a:pPr>
              <a:lnSpc>
                <a:spcPct val="90000"/>
              </a:lnSpc>
            </a:pPr>
            <a:r>
              <a:rPr lang="en-US" sz="5000" dirty="0"/>
              <a:t>Bitcoin Mining Companies</a:t>
            </a:r>
          </a:p>
        </p:txBody>
      </p:sp>
      <p:pic>
        <p:nvPicPr>
          <p:cNvPr id="5" name="Picture 4">
            <a:extLst>
              <a:ext uri="{FF2B5EF4-FFF2-40B4-BE49-F238E27FC236}">
                <a16:creationId xmlns:a16="http://schemas.microsoft.com/office/drawing/2014/main" id="{9060AA42-5D82-42A9-A141-C073EBCDF889}"/>
              </a:ext>
            </a:extLst>
          </p:cNvPr>
          <p:cNvPicPr>
            <a:picLocks noChangeAspect="1"/>
          </p:cNvPicPr>
          <p:nvPr/>
        </p:nvPicPr>
        <p:blipFill>
          <a:blip r:embed="rId2"/>
          <a:stretch>
            <a:fillRect/>
          </a:stretch>
        </p:blipFill>
        <p:spPr>
          <a:xfrm>
            <a:off x="1447801" y="381000"/>
            <a:ext cx="5998074" cy="3733800"/>
          </a:xfrm>
          <a:prstGeom prst="rect">
            <a:avLst/>
          </a:prstGeom>
        </p:spPr>
      </p:pic>
      <p:pic>
        <p:nvPicPr>
          <p:cNvPr id="3" name="Picture 2">
            <a:extLst>
              <a:ext uri="{FF2B5EF4-FFF2-40B4-BE49-F238E27FC236}">
                <a16:creationId xmlns:a16="http://schemas.microsoft.com/office/drawing/2014/main" id="{4AFBD64B-5FE8-4B09-A954-B0AA30DF2406}"/>
              </a:ext>
            </a:extLst>
          </p:cNvPr>
          <p:cNvPicPr>
            <a:picLocks noChangeAspect="1"/>
          </p:cNvPicPr>
          <p:nvPr/>
        </p:nvPicPr>
        <p:blipFill>
          <a:blip r:embed="rId3"/>
          <a:stretch>
            <a:fillRect/>
          </a:stretch>
        </p:blipFill>
        <p:spPr>
          <a:xfrm>
            <a:off x="3867841" y="4500823"/>
            <a:ext cx="3182431" cy="1787393"/>
          </a:xfrm>
          <a:prstGeom prst="rect">
            <a:avLst/>
          </a:prstGeom>
        </p:spPr>
      </p:pic>
    </p:spTree>
    <p:extLst>
      <p:ext uri="{BB962C8B-B14F-4D97-AF65-F5344CB8AC3E}">
        <p14:creationId xmlns:p14="http://schemas.microsoft.com/office/powerpoint/2010/main" val="351843730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404558-7F15-49B6-92E8-7BD04BF18E08}"/>
              </a:ext>
            </a:extLst>
          </p:cNvPr>
          <p:cNvSpPr>
            <a:spLocks noGrp="1"/>
          </p:cNvSpPr>
          <p:nvPr>
            <p:ph type="title"/>
          </p:nvPr>
        </p:nvSpPr>
        <p:spPr>
          <a:xfrm>
            <a:off x="609599" y="609600"/>
            <a:ext cx="6347713" cy="1066800"/>
          </a:xfrm>
        </p:spPr>
        <p:txBody>
          <a:bodyPr/>
          <a:lstStyle/>
          <a:p>
            <a:r>
              <a:rPr lang="en-US" dirty="0"/>
              <a:t>Bitcoin Platform Companies</a:t>
            </a:r>
          </a:p>
        </p:txBody>
      </p:sp>
      <p:pic>
        <p:nvPicPr>
          <p:cNvPr id="5" name="Picture 4">
            <a:extLst>
              <a:ext uri="{FF2B5EF4-FFF2-40B4-BE49-F238E27FC236}">
                <a16:creationId xmlns:a16="http://schemas.microsoft.com/office/drawing/2014/main" id="{9D1AC1D8-93E2-4F9B-A00B-6DE4B2FDEAF5}"/>
              </a:ext>
            </a:extLst>
          </p:cNvPr>
          <p:cNvPicPr>
            <a:picLocks noChangeAspect="1"/>
          </p:cNvPicPr>
          <p:nvPr/>
        </p:nvPicPr>
        <p:blipFill>
          <a:blip r:embed="rId2"/>
          <a:stretch>
            <a:fillRect/>
          </a:stretch>
        </p:blipFill>
        <p:spPr>
          <a:xfrm>
            <a:off x="228600" y="1905000"/>
            <a:ext cx="7467600" cy="3668023"/>
          </a:xfrm>
          <a:prstGeom prst="rect">
            <a:avLst/>
          </a:prstGeom>
        </p:spPr>
      </p:pic>
    </p:spTree>
    <p:extLst>
      <p:ext uri="{BB962C8B-B14F-4D97-AF65-F5344CB8AC3E}">
        <p14:creationId xmlns:p14="http://schemas.microsoft.com/office/powerpoint/2010/main" val="28176730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0CB2A-BF75-42C1-BD8F-40FFD6E8E280}"/>
              </a:ext>
            </a:extLst>
          </p:cNvPr>
          <p:cNvSpPr>
            <a:spLocks noGrp="1"/>
          </p:cNvSpPr>
          <p:nvPr>
            <p:ph type="title"/>
          </p:nvPr>
        </p:nvSpPr>
        <p:spPr/>
        <p:txBody>
          <a:bodyPr/>
          <a:lstStyle/>
          <a:p>
            <a:r>
              <a:rPr lang="en-US" dirty="0"/>
              <a:t>Bitcoin ETFs-Exchange Trade Funds</a:t>
            </a:r>
          </a:p>
        </p:txBody>
      </p:sp>
      <p:pic>
        <p:nvPicPr>
          <p:cNvPr id="5" name="Picture 4">
            <a:extLst>
              <a:ext uri="{FF2B5EF4-FFF2-40B4-BE49-F238E27FC236}">
                <a16:creationId xmlns:a16="http://schemas.microsoft.com/office/drawing/2014/main" id="{8AFE567B-DDDD-45A8-B83A-DAB543F4BC5C}"/>
              </a:ext>
            </a:extLst>
          </p:cNvPr>
          <p:cNvPicPr>
            <a:picLocks noChangeAspect="1"/>
          </p:cNvPicPr>
          <p:nvPr/>
        </p:nvPicPr>
        <p:blipFill>
          <a:blip r:embed="rId2"/>
          <a:stretch>
            <a:fillRect/>
          </a:stretch>
        </p:blipFill>
        <p:spPr>
          <a:xfrm>
            <a:off x="592987" y="2133600"/>
            <a:ext cx="6351073" cy="4495800"/>
          </a:xfrm>
          <a:prstGeom prst="rect">
            <a:avLst/>
          </a:prstGeom>
        </p:spPr>
      </p:pic>
    </p:spTree>
    <p:extLst>
      <p:ext uri="{BB962C8B-B14F-4D97-AF65-F5344CB8AC3E}">
        <p14:creationId xmlns:p14="http://schemas.microsoft.com/office/powerpoint/2010/main" val="374061833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99F84-FFC2-43CD-A730-A278DA95F4AB}"/>
              </a:ext>
            </a:extLst>
          </p:cNvPr>
          <p:cNvSpPr>
            <a:spLocks noGrp="1"/>
          </p:cNvSpPr>
          <p:nvPr>
            <p:ph type="title"/>
          </p:nvPr>
        </p:nvSpPr>
        <p:spPr/>
        <p:txBody>
          <a:bodyPr/>
          <a:lstStyle/>
          <a:p>
            <a:r>
              <a:rPr lang="en-US" dirty="0"/>
              <a:t>Bitcoin Trusts</a:t>
            </a:r>
          </a:p>
        </p:txBody>
      </p:sp>
      <p:pic>
        <p:nvPicPr>
          <p:cNvPr id="5" name="Picture 4">
            <a:extLst>
              <a:ext uri="{FF2B5EF4-FFF2-40B4-BE49-F238E27FC236}">
                <a16:creationId xmlns:a16="http://schemas.microsoft.com/office/drawing/2014/main" id="{428ADFAF-108E-4AAF-8581-9D7FCC88151B}"/>
              </a:ext>
            </a:extLst>
          </p:cNvPr>
          <p:cNvPicPr>
            <a:picLocks noChangeAspect="1"/>
          </p:cNvPicPr>
          <p:nvPr/>
        </p:nvPicPr>
        <p:blipFill>
          <a:blip r:embed="rId2"/>
          <a:stretch>
            <a:fillRect/>
          </a:stretch>
        </p:blipFill>
        <p:spPr>
          <a:xfrm>
            <a:off x="304800" y="1371600"/>
            <a:ext cx="7762903" cy="5088360"/>
          </a:xfrm>
          <a:prstGeom prst="rect">
            <a:avLst/>
          </a:prstGeom>
        </p:spPr>
      </p:pic>
    </p:spTree>
    <p:extLst>
      <p:ext uri="{BB962C8B-B14F-4D97-AF65-F5344CB8AC3E}">
        <p14:creationId xmlns:p14="http://schemas.microsoft.com/office/powerpoint/2010/main" val="36895899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DBC9C-B014-4EBD-84C3-68BDB2BB8901}"/>
              </a:ext>
            </a:extLst>
          </p:cNvPr>
          <p:cNvSpPr>
            <a:spLocks noGrp="1"/>
          </p:cNvSpPr>
          <p:nvPr>
            <p:ph type="title"/>
          </p:nvPr>
        </p:nvSpPr>
        <p:spPr/>
        <p:txBody>
          <a:bodyPr/>
          <a:lstStyle/>
          <a:p>
            <a:r>
              <a:rPr lang="en-US" dirty="0"/>
              <a:t>Other Crypto Currencies</a:t>
            </a:r>
          </a:p>
        </p:txBody>
      </p:sp>
      <p:sp>
        <p:nvSpPr>
          <p:cNvPr id="3" name="Content Placeholder 2">
            <a:extLst>
              <a:ext uri="{FF2B5EF4-FFF2-40B4-BE49-F238E27FC236}">
                <a16:creationId xmlns:a16="http://schemas.microsoft.com/office/drawing/2014/main" id="{C72569C4-B8E2-4406-8571-8D184C5E367B}"/>
              </a:ext>
            </a:extLst>
          </p:cNvPr>
          <p:cNvSpPr>
            <a:spLocks noGrp="1"/>
          </p:cNvSpPr>
          <p:nvPr>
            <p:ph idx="1"/>
          </p:nvPr>
        </p:nvSpPr>
        <p:spPr/>
        <p:txBody>
          <a:bodyPr/>
          <a:lstStyle/>
          <a:p>
            <a:r>
              <a:rPr lang="en-US" sz="3600" dirty="0"/>
              <a:t>Ethereum – ETH</a:t>
            </a:r>
          </a:p>
          <a:p>
            <a:r>
              <a:rPr lang="en-US" sz="3600" dirty="0"/>
              <a:t>Bitcoin Cash – BCH</a:t>
            </a:r>
          </a:p>
          <a:p>
            <a:r>
              <a:rPr lang="en-US" sz="3600" dirty="0"/>
              <a:t>Litecoin</a:t>
            </a:r>
          </a:p>
          <a:p>
            <a:r>
              <a:rPr lang="en-US" sz="3600" dirty="0" err="1"/>
              <a:t>Chainlink</a:t>
            </a:r>
            <a:r>
              <a:rPr lang="en-US" sz="3600" dirty="0"/>
              <a:t> – LINK</a:t>
            </a:r>
          </a:p>
          <a:p>
            <a:r>
              <a:rPr lang="en-US" sz="3600" dirty="0"/>
              <a:t>Dogecoin-Doge</a:t>
            </a:r>
          </a:p>
          <a:p>
            <a:endParaRPr lang="en-US" dirty="0"/>
          </a:p>
        </p:txBody>
      </p:sp>
    </p:spTree>
    <p:extLst>
      <p:ext uri="{BB962C8B-B14F-4D97-AF65-F5344CB8AC3E}">
        <p14:creationId xmlns:p14="http://schemas.microsoft.com/office/powerpoint/2010/main" val="25329265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 mark on green pastel background">
            <a:extLst>
              <a:ext uri="{FF2B5EF4-FFF2-40B4-BE49-F238E27FC236}">
                <a16:creationId xmlns:a16="http://schemas.microsoft.com/office/drawing/2014/main" id="{2E69EAE6-2A70-44E0-9C73-439C833617A8}"/>
              </a:ext>
            </a:extLst>
          </p:cNvPr>
          <p:cNvPicPr>
            <a:picLocks noChangeAspect="1"/>
          </p:cNvPicPr>
          <p:nvPr/>
        </p:nvPicPr>
        <p:blipFill rotWithShape="1">
          <a:blip r:embed="rId2">
            <a:duotone>
              <a:prstClr val="black"/>
              <a:prstClr val="white"/>
            </a:duotone>
          </a:blip>
          <a:srcRect l="42050"/>
          <a:stretch/>
        </p:blipFill>
        <p:spPr>
          <a:xfrm>
            <a:off x="3842657" y="-1"/>
            <a:ext cx="5298961"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219326A6-CA07-486B-BA72-F8307404716D}"/>
              </a:ext>
            </a:extLst>
          </p:cNvPr>
          <p:cNvSpPr>
            <a:spLocks noGrp="1"/>
          </p:cNvSpPr>
          <p:nvPr>
            <p:ph type="title"/>
          </p:nvPr>
        </p:nvSpPr>
        <p:spPr>
          <a:xfrm>
            <a:off x="457200" y="3581400"/>
            <a:ext cx="3842636" cy="2369093"/>
          </a:xfrm>
        </p:spPr>
        <p:txBody>
          <a:bodyPr vert="horz" lIns="91440" tIns="45720" rIns="91440" bIns="45720" rtlCol="0" anchor="b">
            <a:normAutofit fontScale="90000"/>
          </a:bodyPr>
          <a:lstStyle/>
          <a:p>
            <a:r>
              <a:rPr lang="en-US" sz="2700" dirty="0"/>
              <a:t>Questions: Can bitcoin be mined with Personal Computers </a:t>
            </a:r>
            <a:br>
              <a:rPr lang="en-US" sz="2700" dirty="0"/>
            </a:br>
            <a:r>
              <a:rPr lang="en-US" sz="2700" dirty="0"/>
              <a:t>Answer: In the beginning it was possible to mine bitcoin with PCs. Now the blockchain has become very large and complicated, so it required fast computers (Many parallel processors) with large memory banks to mine bitcoin.</a:t>
            </a:r>
            <a:br>
              <a:rPr lang="en-US" sz="4200" dirty="0"/>
            </a:br>
            <a:endParaRPr lang="en-US" sz="4200" dirty="0"/>
          </a:p>
        </p:txBody>
      </p:sp>
    </p:spTree>
    <p:extLst>
      <p:ext uri="{BB962C8B-B14F-4D97-AF65-F5344CB8AC3E}">
        <p14:creationId xmlns:p14="http://schemas.microsoft.com/office/powerpoint/2010/main" val="39327438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3DBC9C-B014-4EBD-84C3-68BDB2BB8901}"/>
              </a:ext>
            </a:extLst>
          </p:cNvPr>
          <p:cNvSpPr>
            <a:spLocks noGrp="1"/>
          </p:cNvSpPr>
          <p:nvPr>
            <p:ph type="title"/>
          </p:nvPr>
        </p:nvSpPr>
        <p:spPr/>
        <p:txBody>
          <a:bodyPr/>
          <a:lstStyle/>
          <a:p>
            <a:r>
              <a:rPr lang="en-US" dirty="0"/>
              <a:t>Other Crypto Currencies</a:t>
            </a:r>
          </a:p>
        </p:txBody>
      </p:sp>
      <p:sp>
        <p:nvSpPr>
          <p:cNvPr id="3" name="Content Placeholder 2">
            <a:extLst>
              <a:ext uri="{FF2B5EF4-FFF2-40B4-BE49-F238E27FC236}">
                <a16:creationId xmlns:a16="http://schemas.microsoft.com/office/drawing/2014/main" id="{C72569C4-B8E2-4406-8571-8D184C5E367B}"/>
              </a:ext>
            </a:extLst>
          </p:cNvPr>
          <p:cNvSpPr>
            <a:spLocks noGrp="1"/>
          </p:cNvSpPr>
          <p:nvPr>
            <p:ph idx="1"/>
          </p:nvPr>
        </p:nvSpPr>
        <p:spPr/>
        <p:txBody>
          <a:bodyPr/>
          <a:lstStyle/>
          <a:p>
            <a:r>
              <a:rPr lang="en-US" sz="3600" dirty="0"/>
              <a:t>Ethereum – ETH</a:t>
            </a:r>
          </a:p>
          <a:p>
            <a:r>
              <a:rPr lang="en-US" sz="3600" dirty="0"/>
              <a:t>Bitcoin Cash – BCH</a:t>
            </a:r>
          </a:p>
          <a:p>
            <a:r>
              <a:rPr lang="en-US" sz="3600" dirty="0"/>
              <a:t>Litecoin</a:t>
            </a:r>
          </a:p>
          <a:p>
            <a:r>
              <a:rPr lang="en-US" sz="3600" dirty="0" err="1"/>
              <a:t>Chainlink</a:t>
            </a:r>
            <a:r>
              <a:rPr lang="en-US" sz="3600" dirty="0"/>
              <a:t> – LINK</a:t>
            </a:r>
          </a:p>
          <a:p>
            <a:r>
              <a:rPr lang="en-US" sz="3600" dirty="0"/>
              <a:t>Dogecoin-Doge</a:t>
            </a:r>
          </a:p>
          <a:p>
            <a:endParaRPr lang="en-US" dirty="0"/>
          </a:p>
        </p:txBody>
      </p:sp>
      <p:sp>
        <p:nvSpPr>
          <p:cNvPr id="5" name="TextBox 4">
            <a:extLst>
              <a:ext uri="{FF2B5EF4-FFF2-40B4-BE49-F238E27FC236}">
                <a16:creationId xmlns:a16="http://schemas.microsoft.com/office/drawing/2014/main" id="{96F8EA01-D7C3-4065-A83F-BDF881684DF9}"/>
              </a:ext>
            </a:extLst>
          </p:cNvPr>
          <p:cNvSpPr txBox="1"/>
          <p:nvPr/>
        </p:nvSpPr>
        <p:spPr>
          <a:xfrm>
            <a:off x="609599" y="1399164"/>
            <a:ext cx="4591050" cy="646331"/>
          </a:xfrm>
          <a:prstGeom prst="rect">
            <a:avLst/>
          </a:prstGeom>
          <a:noFill/>
        </p:spPr>
        <p:txBody>
          <a:bodyPr wrap="square">
            <a:spAutoFit/>
          </a:bodyPr>
          <a:lstStyle/>
          <a:p>
            <a:r>
              <a:rPr lang="en-US" sz="1800" dirty="0"/>
              <a:t>Questions: How much energy does it take to mine a bit coin</a:t>
            </a:r>
            <a:endParaRPr lang="en-US" dirty="0"/>
          </a:p>
        </p:txBody>
      </p:sp>
    </p:spTree>
    <p:extLst>
      <p:ext uri="{BB962C8B-B14F-4D97-AF65-F5344CB8AC3E}">
        <p14:creationId xmlns:p14="http://schemas.microsoft.com/office/powerpoint/2010/main" val="39852395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Question mark on green pastel background">
            <a:extLst>
              <a:ext uri="{FF2B5EF4-FFF2-40B4-BE49-F238E27FC236}">
                <a16:creationId xmlns:a16="http://schemas.microsoft.com/office/drawing/2014/main" id="{2E69EAE6-2A70-44E0-9C73-439C833617A8}"/>
              </a:ext>
            </a:extLst>
          </p:cNvPr>
          <p:cNvPicPr>
            <a:picLocks noChangeAspect="1"/>
          </p:cNvPicPr>
          <p:nvPr/>
        </p:nvPicPr>
        <p:blipFill rotWithShape="1">
          <a:blip r:embed="rId2">
            <a:duotone>
              <a:prstClr val="black"/>
              <a:prstClr val="white"/>
            </a:duotone>
          </a:blip>
          <a:srcRect l="42050"/>
          <a:stretch/>
        </p:blipFill>
        <p:spPr>
          <a:xfrm>
            <a:off x="6553200" y="-1"/>
            <a:ext cx="2588418" cy="6858001"/>
          </a:xfrm>
          <a:custGeom>
            <a:avLst/>
            <a:gdLst/>
            <a:ahLst/>
            <a:cxnLst/>
            <a:rect l="l" t="t" r="r" b="b"/>
            <a:pathLst>
              <a:path w="7065281" h="6858001">
                <a:moveTo>
                  <a:pt x="379987" y="0"/>
                </a:moveTo>
                <a:lnTo>
                  <a:pt x="7065281" y="0"/>
                </a:lnTo>
                <a:lnTo>
                  <a:pt x="7065281"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219326A6-CA07-486B-BA72-F8307404716D}"/>
              </a:ext>
            </a:extLst>
          </p:cNvPr>
          <p:cNvSpPr>
            <a:spLocks noGrp="1"/>
          </p:cNvSpPr>
          <p:nvPr>
            <p:ph type="title"/>
          </p:nvPr>
        </p:nvSpPr>
        <p:spPr>
          <a:xfrm>
            <a:off x="304800" y="457201"/>
            <a:ext cx="5562600" cy="1447799"/>
          </a:xfrm>
        </p:spPr>
        <p:txBody>
          <a:bodyPr vert="horz" lIns="91440" tIns="45720" rIns="91440" bIns="45720" rtlCol="0" anchor="b">
            <a:normAutofit/>
          </a:bodyPr>
          <a:lstStyle/>
          <a:p>
            <a:r>
              <a:rPr lang="en-US" sz="2700" dirty="0"/>
              <a:t>Questions: How much energy does it take to mine a bit coin</a:t>
            </a:r>
            <a:br>
              <a:rPr lang="en-US" sz="2700" dirty="0"/>
            </a:br>
            <a:r>
              <a:rPr lang="en-US" sz="2700" dirty="0"/>
              <a:t>Answer:</a:t>
            </a:r>
            <a:endParaRPr lang="en-US" sz="4200" dirty="0"/>
          </a:p>
        </p:txBody>
      </p:sp>
      <p:sp>
        <p:nvSpPr>
          <p:cNvPr id="5" name="Content Placeholder 2">
            <a:extLst>
              <a:ext uri="{FF2B5EF4-FFF2-40B4-BE49-F238E27FC236}">
                <a16:creationId xmlns:a16="http://schemas.microsoft.com/office/drawing/2014/main" id="{084E1031-51E3-4F29-825A-75BB6751D423}"/>
              </a:ext>
            </a:extLst>
          </p:cNvPr>
          <p:cNvSpPr>
            <a:spLocks noGrp="1"/>
          </p:cNvSpPr>
          <p:nvPr>
            <p:ph idx="1"/>
          </p:nvPr>
        </p:nvSpPr>
        <p:spPr>
          <a:xfrm>
            <a:off x="76200" y="2133600"/>
            <a:ext cx="7086600" cy="3880773"/>
          </a:xfrm>
        </p:spPr>
        <p:txBody>
          <a:bodyPr>
            <a:normAutofit lnSpcReduction="10000"/>
          </a:bodyPr>
          <a:lstStyle/>
          <a:p>
            <a:r>
              <a:rPr lang="en-US" sz="2000" dirty="0">
                <a:solidFill>
                  <a:schemeClr val="accent1">
                    <a:lumMod val="75000"/>
                  </a:schemeClr>
                </a:solidFill>
              </a:rPr>
              <a:t>Bitcoin system consumes 32-63 TWH of energy per year.</a:t>
            </a:r>
          </a:p>
          <a:p>
            <a:r>
              <a:rPr lang="en-US" sz="2000" dirty="0">
                <a:solidFill>
                  <a:schemeClr val="accent1">
                    <a:lumMod val="75000"/>
                  </a:schemeClr>
                </a:solidFill>
              </a:rPr>
              <a:t>That is greater than energy consumption of Argentina per year.</a:t>
            </a:r>
            <a:br>
              <a:rPr lang="en-US" sz="2000" dirty="0">
                <a:solidFill>
                  <a:schemeClr val="accent1">
                    <a:lumMod val="75000"/>
                  </a:schemeClr>
                </a:solidFill>
              </a:rPr>
            </a:br>
            <a:r>
              <a:rPr lang="en-US" sz="2000" dirty="0">
                <a:solidFill>
                  <a:schemeClr val="accent1">
                    <a:lumMod val="75000"/>
                  </a:schemeClr>
                </a:solidFill>
              </a:rPr>
              <a:t>Litecoin</a:t>
            </a:r>
          </a:p>
          <a:p>
            <a:r>
              <a:rPr lang="en-US" sz="2000" dirty="0">
                <a:solidFill>
                  <a:schemeClr val="accent1">
                    <a:lumMod val="75000"/>
                  </a:schemeClr>
                </a:solidFill>
              </a:rPr>
              <a:t>That is equal to energy produced by 50K wind turbines at peak production of electricity.</a:t>
            </a:r>
          </a:p>
          <a:p>
            <a:r>
              <a:rPr lang="en-US" sz="2000" dirty="0">
                <a:solidFill>
                  <a:schemeClr val="accent1">
                    <a:lumMod val="75000"/>
                  </a:schemeClr>
                </a:solidFill>
              </a:rPr>
              <a:t>18.5 Million Bitcoins have been mined to date.</a:t>
            </a:r>
          </a:p>
          <a:p>
            <a:r>
              <a:rPr lang="en-US" sz="2000" dirty="0">
                <a:solidFill>
                  <a:schemeClr val="accent1">
                    <a:lumMod val="75000"/>
                  </a:schemeClr>
                </a:solidFill>
              </a:rPr>
              <a:t>302400 Bitcoins were mined in 2018.</a:t>
            </a:r>
          </a:p>
          <a:p>
            <a:r>
              <a:rPr lang="en-US" sz="2000" dirty="0">
                <a:solidFill>
                  <a:schemeClr val="accent1">
                    <a:lumMod val="75000"/>
                  </a:schemeClr>
                </a:solidFill>
              </a:rPr>
              <a:t>100-200 MWh of energy is consumed to mine each Bitcoin</a:t>
            </a:r>
          </a:p>
          <a:p>
            <a:r>
              <a:rPr lang="en-US" sz="2000" dirty="0">
                <a:solidFill>
                  <a:schemeClr val="accent1">
                    <a:lumMod val="75000"/>
                  </a:schemeClr>
                </a:solidFill>
              </a:rPr>
              <a:t>At highest retail energy cost in California of 0.28c/kWh, the cost of electricity/Bitcoin mining is $28k-56k.</a:t>
            </a:r>
          </a:p>
          <a:p>
            <a:endParaRPr lang="en-US" dirty="0"/>
          </a:p>
        </p:txBody>
      </p:sp>
    </p:spTree>
    <p:extLst>
      <p:ext uri="{BB962C8B-B14F-4D97-AF65-F5344CB8AC3E}">
        <p14:creationId xmlns:p14="http://schemas.microsoft.com/office/powerpoint/2010/main" val="408074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nodeType="withEffect">
                                  <p:stCondLst>
                                    <p:cond delay="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2C29D95-165C-4102-AEAA-80354F944610}"/>
              </a:ext>
            </a:extLst>
          </p:cNvPr>
          <p:cNvSpPr>
            <a:spLocks noGrp="1" noChangeArrowheads="1"/>
          </p:cNvSpPr>
          <p:nvPr>
            <p:ph type="title"/>
          </p:nvPr>
        </p:nvSpPr>
        <p:spPr>
          <a:xfrm>
            <a:off x="152400" y="685800"/>
            <a:ext cx="7467600" cy="1143000"/>
          </a:xfrm>
        </p:spPr>
        <p:txBody>
          <a:bodyPr>
            <a:normAutofit fontScale="90000"/>
          </a:bodyPr>
          <a:lstStyle/>
          <a:p>
            <a:pPr eaLnBrk="1" hangingPunct="1"/>
            <a:r>
              <a:rPr lang="en-US" altLang="en-US" sz="3600" dirty="0"/>
              <a:t>Significant Interest in Bitcoins</a:t>
            </a:r>
            <a:br>
              <a:rPr lang="en-US" altLang="en-US" dirty="0"/>
            </a:br>
            <a:r>
              <a:rPr lang="en-US" altLang="en-US" dirty="0"/>
              <a:t>    </a:t>
            </a:r>
            <a:r>
              <a:rPr lang="en-US" altLang="en-US" sz="2800" dirty="0"/>
              <a:t>There has been a lot of interest in Bitcoins from various segments of our economy. Namely,</a:t>
            </a:r>
          </a:p>
        </p:txBody>
      </p:sp>
      <p:sp>
        <p:nvSpPr>
          <p:cNvPr id="4099" name="Rectangle 3">
            <a:extLst>
              <a:ext uri="{FF2B5EF4-FFF2-40B4-BE49-F238E27FC236}">
                <a16:creationId xmlns:a16="http://schemas.microsoft.com/office/drawing/2014/main" id="{8AE9B1A1-3126-4478-82C1-A8FDD3647F35}"/>
              </a:ext>
            </a:extLst>
          </p:cNvPr>
          <p:cNvSpPr>
            <a:spLocks noGrp="1" noChangeArrowheads="1"/>
          </p:cNvSpPr>
          <p:nvPr>
            <p:ph idx="1"/>
          </p:nvPr>
        </p:nvSpPr>
        <p:spPr>
          <a:xfrm>
            <a:off x="609600" y="2667000"/>
            <a:ext cx="6842919" cy="4114800"/>
          </a:xfrm>
        </p:spPr>
        <p:txBody>
          <a:bodyPr/>
          <a:lstStyle/>
          <a:p>
            <a:pPr eaLnBrk="1" hangingPunct="1"/>
            <a:r>
              <a:rPr lang="en-US" altLang="en-US" sz="2400" dirty="0"/>
              <a:t>General Public</a:t>
            </a:r>
          </a:p>
          <a:p>
            <a:pPr eaLnBrk="1" hangingPunct="1"/>
            <a:r>
              <a:rPr lang="en-US" altLang="en-US" sz="2400" dirty="0"/>
              <a:t>Investors &amp; Traders</a:t>
            </a:r>
          </a:p>
          <a:p>
            <a:pPr eaLnBrk="1" hangingPunct="1"/>
            <a:r>
              <a:rPr lang="en-US" altLang="en-US" sz="2400" dirty="0"/>
              <a:t>Financial Markets (Dow, NASDAQ, Coinbase </a:t>
            </a:r>
            <a:r>
              <a:rPr lang="en-US" altLang="en-US" sz="2400" dirty="0" err="1"/>
              <a:t>etc</a:t>
            </a:r>
            <a:r>
              <a:rPr lang="en-US" altLang="en-US" sz="2400" dirty="0"/>
              <a:t>)</a:t>
            </a:r>
          </a:p>
          <a:p>
            <a:pPr eaLnBrk="1" hangingPunct="1"/>
            <a:r>
              <a:rPr lang="en-US" altLang="en-US" sz="2400" dirty="0"/>
              <a:t>Corporations (Tesla and others)</a:t>
            </a:r>
          </a:p>
          <a:p>
            <a:pPr eaLnBrk="1" hangingPunct="1"/>
            <a:r>
              <a:rPr lang="en-US" altLang="en-US" sz="2400" dirty="0"/>
              <a:t>Government Officials (Politicians, policy maker, SEC)</a:t>
            </a:r>
          </a:p>
          <a:p>
            <a:pPr eaLnBrk="1" hangingPunct="1"/>
            <a:endParaRPr lang="en-US" altLang="en-US" sz="2400" dirty="0"/>
          </a:p>
          <a:p>
            <a:pPr eaLnBrk="1" hangingPunct="1"/>
            <a:endParaRPr lang="en-US" alt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A0D1C-A626-43B4-AE91-0D854833AA11}"/>
              </a:ext>
            </a:extLst>
          </p:cNvPr>
          <p:cNvSpPr>
            <a:spLocks noGrp="1"/>
          </p:cNvSpPr>
          <p:nvPr>
            <p:ph type="title"/>
          </p:nvPr>
        </p:nvSpPr>
        <p:spPr>
          <a:xfrm>
            <a:off x="1398143" y="178802"/>
            <a:ext cx="6347713" cy="685800"/>
          </a:xfrm>
        </p:spPr>
        <p:txBody>
          <a:bodyPr/>
          <a:lstStyle/>
          <a:p>
            <a:r>
              <a:rPr lang="en-US" dirty="0"/>
              <a:t>Crypto Knowledge gap</a:t>
            </a:r>
          </a:p>
        </p:txBody>
      </p:sp>
      <p:sp>
        <p:nvSpPr>
          <p:cNvPr id="4" name="Thought Bubble: Cloud 3">
            <a:extLst>
              <a:ext uri="{FF2B5EF4-FFF2-40B4-BE49-F238E27FC236}">
                <a16:creationId xmlns:a16="http://schemas.microsoft.com/office/drawing/2014/main" id="{A69D425C-140A-4D0D-B8E5-0086B206500A}"/>
              </a:ext>
            </a:extLst>
          </p:cNvPr>
          <p:cNvSpPr/>
          <p:nvPr/>
        </p:nvSpPr>
        <p:spPr>
          <a:xfrm rot="205360">
            <a:off x="469370" y="953579"/>
            <a:ext cx="6041836" cy="1100454"/>
          </a:xfrm>
          <a:prstGeom prst="cloudCallout">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9582988-D54E-40C1-8C59-7FD4555D2D8F}"/>
              </a:ext>
            </a:extLst>
          </p:cNvPr>
          <p:cNvSpPr txBox="1"/>
          <p:nvPr/>
        </p:nvSpPr>
        <p:spPr>
          <a:xfrm>
            <a:off x="1182201" y="1191411"/>
            <a:ext cx="4456599" cy="461665"/>
          </a:xfrm>
          <a:prstGeom prst="rect">
            <a:avLst/>
          </a:prstGeom>
          <a:noFill/>
        </p:spPr>
        <p:txBody>
          <a:bodyPr wrap="square" rtlCol="0">
            <a:spAutoFit/>
          </a:bodyPr>
          <a:lstStyle/>
          <a:p>
            <a:r>
              <a:rPr lang="en-US" sz="2400" dirty="0"/>
              <a:t>1.             The Believers</a:t>
            </a:r>
          </a:p>
        </p:txBody>
      </p:sp>
      <p:sp>
        <p:nvSpPr>
          <p:cNvPr id="6" name="Thought Bubble: Cloud 5">
            <a:extLst>
              <a:ext uri="{FF2B5EF4-FFF2-40B4-BE49-F238E27FC236}">
                <a16:creationId xmlns:a16="http://schemas.microsoft.com/office/drawing/2014/main" id="{5D477190-B5B7-46AE-90A9-0DF588F78C22}"/>
              </a:ext>
            </a:extLst>
          </p:cNvPr>
          <p:cNvSpPr/>
          <p:nvPr/>
        </p:nvSpPr>
        <p:spPr>
          <a:xfrm rot="205360">
            <a:off x="494610" y="2383575"/>
            <a:ext cx="6065319" cy="1280785"/>
          </a:xfrm>
          <a:prstGeom prst="cloudCallout">
            <a:avLst/>
          </a:prstGeom>
          <a:gradFill>
            <a:gsLst>
              <a:gs pos="7000">
                <a:srgbClr val="FFC000"/>
              </a:gs>
              <a:gs pos="100000">
                <a:schemeClr val="accent1">
                  <a:lumMod val="45000"/>
                  <a:lumOff val="55000"/>
                </a:schemeClr>
              </a:gs>
              <a:gs pos="77000">
                <a:srgbClr val="92D050">
                  <a:alpha val="15000"/>
                </a:srgbClr>
              </a:gs>
              <a:gs pos="100000">
                <a:srgbClr val="00B050"/>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hought Bubble: Cloud 7">
            <a:extLst>
              <a:ext uri="{FF2B5EF4-FFF2-40B4-BE49-F238E27FC236}">
                <a16:creationId xmlns:a16="http://schemas.microsoft.com/office/drawing/2014/main" id="{8A930727-BD96-4A96-BA52-F5CABF1F7589}"/>
              </a:ext>
            </a:extLst>
          </p:cNvPr>
          <p:cNvSpPr/>
          <p:nvPr/>
        </p:nvSpPr>
        <p:spPr>
          <a:xfrm rot="205360">
            <a:off x="488979" y="4063228"/>
            <a:ext cx="6141920" cy="1094470"/>
          </a:xfrm>
          <a:prstGeom prst="cloudCallout">
            <a:avLst/>
          </a:prstGeom>
          <a:gradFill>
            <a:gsLst>
              <a:gs pos="7000">
                <a:srgbClr val="92D050"/>
              </a:gs>
              <a:gs pos="100000">
                <a:schemeClr val="accent1">
                  <a:lumMod val="45000"/>
                  <a:lumOff val="55000"/>
                </a:schemeClr>
              </a:gs>
              <a:gs pos="77000">
                <a:schemeClr val="accent6">
                  <a:lumMod val="20000"/>
                  <a:lumOff val="80000"/>
                </a:schemeClr>
              </a:gs>
              <a:gs pos="100000">
                <a:srgbClr val="00B050"/>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7F76AFF7-FF91-4C85-A95F-D319EA78D42D}"/>
              </a:ext>
            </a:extLst>
          </p:cNvPr>
          <p:cNvSpPr txBox="1"/>
          <p:nvPr/>
        </p:nvSpPr>
        <p:spPr>
          <a:xfrm>
            <a:off x="1182201" y="4345425"/>
            <a:ext cx="5765418" cy="461665"/>
          </a:xfrm>
          <a:prstGeom prst="rect">
            <a:avLst/>
          </a:prstGeom>
          <a:noFill/>
        </p:spPr>
        <p:txBody>
          <a:bodyPr wrap="square" rtlCol="0">
            <a:spAutoFit/>
          </a:bodyPr>
          <a:lstStyle/>
          <a:p>
            <a:r>
              <a:rPr lang="en-US" sz="2400" dirty="0"/>
              <a:t>3.               The Curious</a:t>
            </a:r>
          </a:p>
        </p:txBody>
      </p:sp>
      <p:sp>
        <p:nvSpPr>
          <p:cNvPr id="10" name="TextBox 9">
            <a:extLst>
              <a:ext uri="{FF2B5EF4-FFF2-40B4-BE49-F238E27FC236}">
                <a16:creationId xmlns:a16="http://schemas.microsoft.com/office/drawing/2014/main" id="{5F0698C3-A35B-49AC-BB20-DFB8C8544BA0}"/>
              </a:ext>
            </a:extLst>
          </p:cNvPr>
          <p:cNvSpPr txBox="1"/>
          <p:nvPr/>
        </p:nvSpPr>
        <p:spPr>
          <a:xfrm>
            <a:off x="1182201" y="2751123"/>
            <a:ext cx="4675261" cy="461665"/>
          </a:xfrm>
          <a:prstGeom prst="rect">
            <a:avLst/>
          </a:prstGeom>
          <a:noFill/>
        </p:spPr>
        <p:txBody>
          <a:bodyPr wrap="square" rtlCol="0">
            <a:spAutoFit/>
          </a:bodyPr>
          <a:lstStyle/>
          <a:p>
            <a:r>
              <a:rPr lang="en-US" sz="2400" dirty="0"/>
              <a:t>2.              The Doubters</a:t>
            </a:r>
          </a:p>
        </p:txBody>
      </p:sp>
      <p:sp>
        <p:nvSpPr>
          <p:cNvPr id="11" name="Arrow: Left 10">
            <a:extLst>
              <a:ext uri="{FF2B5EF4-FFF2-40B4-BE49-F238E27FC236}">
                <a16:creationId xmlns:a16="http://schemas.microsoft.com/office/drawing/2014/main" id="{36181BBE-59E1-48F1-89BF-71C15CD96730}"/>
              </a:ext>
            </a:extLst>
          </p:cNvPr>
          <p:cNvSpPr/>
          <p:nvPr/>
        </p:nvSpPr>
        <p:spPr>
          <a:xfrm rot="19948344">
            <a:off x="6509503" y="3793100"/>
            <a:ext cx="1066800" cy="457388"/>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2B767DB-E1BC-4C2D-8241-036FCCF38F09}"/>
              </a:ext>
            </a:extLst>
          </p:cNvPr>
          <p:cNvSpPr txBox="1"/>
          <p:nvPr/>
        </p:nvSpPr>
        <p:spPr>
          <a:xfrm>
            <a:off x="1066800" y="5593404"/>
            <a:ext cx="5765418" cy="1200329"/>
          </a:xfrm>
          <a:prstGeom prst="rect">
            <a:avLst/>
          </a:prstGeom>
          <a:noFill/>
        </p:spPr>
        <p:txBody>
          <a:bodyPr wrap="square" rtlCol="0">
            <a:spAutoFit/>
          </a:bodyPr>
          <a:lstStyle/>
          <a:p>
            <a:r>
              <a:rPr lang="en-US" sz="2400" dirty="0"/>
              <a:t>Poll: Please send me the number of the group you think you are in thru the Chat box.</a:t>
            </a:r>
          </a:p>
        </p:txBody>
      </p:sp>
    </p:spTree>
    <p:extLst>
      <p:ext uri="{BB962C8B-B14F-4D97-AF65-F5344CB8AC3E}">
        <p14:creationId xmlns:p14="http://schemas.microsoft.com/office/powerpoint/2010/main" val="35366188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5E42-098C-4042-861C-F1782D8F6645}"/>
              </a:ext>
            </a:extLst>
          </p:cNvPr>
          <p:cNvSpPr>
            <a:spLocks noGrp="1"/>
          </p:cNvSpPr>
          <p:nvPr>
            <p:ph type="title"/>
          </p:nvPr>
        </p:nvSpPr>
        <p:spPr>
          <a:xfrm>
            <a:off x="2133600" y="533400"/>
            <a:ext cx="6347713" cy="1320800"/>
          </a:xfrm>
        </p:spPr>
        <p:txBody>
          <a:bodyPr/>
          <a:lstStyle/>
          <a:p>
            <a:r>
              <a:rPr lang="en-US" dirty="0"/>
              <a:t>The Believers</a:t>
            </a:r>
          </a:p>
        </p:txBody>
      </p:sp>
      <p:sp>
        <p:nvSpPr>
          <p:cNvPr id="3" name="Content Placeholder 2">
            <a:extLst>
              <a:ext uri="{FF2B5EF4-FFF2-40B4-BE49-F238E27FC236}">
                <a16:creationId xmlns:a16="http://schemas.microsoft.com/office/drawing/2014/main" id="{EA6C2DC7-EA1D-4087-9168-E87496CCFC2B}"/>
              </a:ext>
            </a:extLst>
          </p:cNvPr>
          <p:cNvSpPr>
            <a:spLocks noGrp="1"/>
          </p:cNvSpPr>
          <p:nvPr>
            <p:ph idx="1"/>
          </p:nvPr>
        </p:nvSpPr>
        <p:spPr>
          <a:xfrm>
            <a:off x="228600" y="1676400"/>
            <a:ext cx="7467601" cy="4572000"/>
          </a:xfrm>
        </p:spPr>
        <p:txBody>
          <a:bodyPr>
            <a:normAutofit fontScale="85000" lnSpcReduction="20000"/>
          </a:bodyPr>
          <a:lstStyle/>
          <a:p>
            <a:pPr marL="0" indent="0">
              <a:buNone/>
            </a:pPr>
            <a:r>
              <a:rPr lang="en-US" sz="3200" dirty="0"/>
              <a:t>These are the people who believe that</a:t>
            </a:r>
          </a:p>
          <a:p>
            <a:r>
              <a:rPr lang="en-US" sz="3200" dirty="0"/>
              <a:t>Crypto currency will liberate us from the tyranny of the banking system</a:t>
            </a:r>
          </a:p>
          <a:p>
            <a:r>
              <a:rPr lang="en-US" sz="3200" dirty="0"/>
              <a:t>Crypto Currency will protect our savings from the lack of fiscal discipline of the Government.</a:t>
            </a:r>
          </a:p>
          <a:p>
            <a:r>
              <a:rPr lang="en-US" sz="3200" dirty="0"/>
              <a:t>Crypto currency will free the free market economy</a:t>
            </a:r>
          </a:p>
          <a:p>
            <a:r>
              <a:rPr lang="en-US" sz="3200" dirty="0"/>
              <a:t>They trade, create or mine crypto currency</a:t>
            </a:r>
          </a:p>
          <a:p>
            <a:r>
              <a:rPr lang="en-US" sz="3200" dirty="0"/>
              <a:t>Local Group: “805 Startup, Techies and Entrepreneurs”</a:t>
            </a:r>
          </a:p>
          <a:p>
            <a:endParaRPr lang="en-US" sz="3200" dirty="0"/>
          </a:p>
          <a:p>
            <a:pPr marL="0" indent="0">
              <a:buNone/>
            </a:pPr>
            <a:endParaRPr lang="en-US" sz="3200" dirty="0"/>
          </a:p>
        </p:txBody>
      </p:sp>
      <p:sp>
        <p:nvSpPr>
          <p:cNvPr id="4" name="Thought Bubble: Cloud 3">
            <a:extLst>
              <a:ext uri="{FF2B5EF4-FFF2-40B4-BE49-F238E27FC236}">
                <a16:creationId xmlns:a16="http://schemas.microsoft.com/office/drawing/2014/main" id="{F0C4EF6E-5FD1-4938-9057-C78168F66A80}"/>
              </a:ext>
            </a:extLst>
          </p:cNvPr>
          <p:cNvSpPr/>
          <p:nvPr/>
        </p:nvSpPr>
        <p:spPr>
          <a:xfrm rot="205360">
            <a:off x="1476770" y="357453"/>
            <a:ext cx="4349447" cy="1100454"/>
          </a:xfrm>
          <a:prstGeom prst="cloudCallout">
            <a:avLst/>
          </a:prstGeom>
          <a:gradFill>
            <a:gsLst>
              <a:gs pos="0">
                <a:schemeClr val="accent1">
                  <a:lumMod val="5000"/>
                  <a:lumOff val="95000"/>
                  <a:alpha val="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2909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5E42-098C-4042-861C-F1782D8F6645}"/>
              </a:ext>
            </a:extLst>
          </p:cNvPr>
          <p:cNvSpPr>
            <a:spLocks noGrp="1"/>
          </p:cNvSpPr>
          <p:nvPr>
            <p:ph type="title"/>
          </p:nvPr>
        </p:nvSpPr>
        <p:spPr>
          <a:xfrm>
            <a:off x="2286000" y="448885"/>
            <a:ext cx="6347713" cy="1320800"/>
          </a:xfrm>
        </p:spPr>
        <p:txBody>
          <a:bodyPr/>
          <a:lstStyle/>
          <a:p>
            <a:r>
              <a:rPr lang="en-US" dirty="0"/>
              <a:t>The Doubters</a:t>
            </a:r>
          </a:p>
        </p:txBody>
      </p:sp>
      <p:sp>
        <p:nvSpPr>
          <p:cNvPr id="3" name="Content Placeholder 2">
            <a:extLst>
              <a:ext uri="{FF2B5EF4-FFF2-40B4-BE49-F238E27FC236}">
                <a16:creationId xmlns:a16="http://schemas.microsoft.com/office/drawing/2014/main" id="{EA6C2DC7-EA1D-4087-9168-E87496CCFC2B}"/>
              </a:ext>
            </a:extLst>
          </p:cNvPr>
          <p:cNvSpPr>
            <a:spLocks noGrp="1"/>
          </p:cNvSpPr>
          <p:nvPr>
            <p:ph idx="1"/>
          </p:nvPr>
        </p:nvSpPr>
        <p:spPr>
          <a:xfrm>
            <a:off x="228600" y="2062857"/>
            <a:ext cx="7467601" cy="3880773"/>
          </a:xfrm>
        </p:spPr>
        <p:txBody>
          <a:bodyPr>
            <a:normAutofit/>
          </a:bodyPr>
          <a:lstStyle/>
          <a:p>
            <a:pPr marL="0" indent="0">
              <a:buNone/>
            </a:pPr>
            <a:r>
              <a:rPr lang="en-US" sz="3200" dirty="0"/>
              <a:t>These are the people who believe that</a:t>
            </a:r>
          </a:p>
          <a:p>
            <a:r>
              <a:rPr lang="en-US" sz="3200" dirty="0"/>
              <a:t>Crypto currency is a ‘bunch of hooey’ </a:t>
            </a:r>
          </a:p>
          <a:p>
            <a:r>
              <a:rPr lang="en-US" sz="3200" dirty="0"/>
              <a:t>Crypto Currency is a scam</a:t>
            </a:r>
          </a:p>
          <a:p>
            <a:r>
              <a:rPr lang="en-US" sz="3200" dirty="0"/>
              <a:t>Crypto currency is a pyramid scheme</a:t>
            </a:r>
          </a:p>
          <a:p>
            <a:r>
              <a:rPr lang="en-US" sz="3200" dirty="0"/>
              <a:t>Crypto currency is mad science.</a:t>
            </a:r>
          </a:p>
          <a:p>
            <a:endParaRPr lang="en-US" sz="3200" dirty="0"/>
          </a:p>
          <a:p>
            <a:pPr marL="0" indent="0">
              <a:buNone/>
            </a:pPr>
            <a:endParaRPr lang="en-US" sz="3200" dirty="0"/>
          </a:p>
        </p:txBody>
      </p:sp>
      <p:sp>
        <p:nvSpPr>
          <p:cNvPr id="4" name="Thought Bubble: Cloud 3">
            <a:extLst>
              <a:ext uri="{FF2B5EF4-FFF2-40B4-BE49-F238E27FC236}">
                <a16:creationId xmlns:a16="http://schemas.microsoft.com/office/drawing/2014/main" id="{73ED40EE-806F-4F14-A759-51DA8F19385E}"/>
              </a:ext>
            </a:extLst>
          </p:cNvPr>
          <p:cNvSpPr/>
          <p:nvPr/>
        </p:nvSpPr>
        <p:spPr>
          <a:xfrm rot="205360">
            <a:off x="1562011" y="283959"/>
            <a:ext cx="4442887" cy="1193452"/>
          </a:xfrm>
          <a:prstGeom prst="cloudCallout">
            <a:avLst/>
          </a:prstGeom>
          <a:gradFill>
            <a:gsLst>
              <a:gs pos="2000">
                <a:srgbClr val="FFC000">
                  <a:alpha val="13000"/>
                </a:srgbClr>
              </a:gs>
              <a:gs pos="100000">
                <a:schemeClr val="accent1">
                  <a:lumMod val="45000"/>
                  <a:lumOff val="55000"/>
                </a:schemeClr>
              </a:gs>
              <a:gs pos="77000">
                <a:srgbClr val="92D050">
                  <a:alpha val="15000"/>
                </a:srgbClr>
              </a:gs>
              <a:gs pos="100000">
                <a:srgbClr val="00B050"/>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10882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675E42-098C-4042-861C-F1782D8F6645}"/>
              </a:ext>
            </a:extLst>
          </p:cNvPr>
          <p:cNvSpPr>
            <a:spLocks noGrp="1"/>
          </p:cNvSpPr>
          <p:nvPr>
            <p:ph type="title"/>
          </p:nvPr>
        </p:nvSpPr>
        <p:spPr>
          <a:xfrm>
            <a:off x="2362200" y="618905"/>
            <a:ext cx="6347713" cy="1320800"/>
          </a:xfrm>
        </p:spPr>
        <p:txBody>
          <a:bodyPr/>
          <a:lstStyle/>
          <a:p>
            <a:r>
              <a:rPr lang="en-US" dirty="0"/>
              <a:t>The Curious</a:t>
            </a:r>
          </a:p>
        </p:txBody>
      </p:sp>
      <p:sp>
        <p:nvSpPr>
          <p:cNvPr id="3" name="Content Placeholder 2">
            <a:extLst>
              <a:ext uri="{FF2B5EF4-FFF2-40B4-BE49-F238E27FC236}">
                <a16:creationId xmlns:a16="http://schemas.microsoft.com/office/drawing/2014/main" id="{EA6C2DC7-EA1D-4087-9168-E87496CCFC2B}"/>
              </a:ext>
            </a:extLst>
          </p:cNvPr>
          <p:cNvSpPr>
            <a:spLocks noGrp="1"/>
          </p:cNvSpPr>
          <p:nvPr>
            <p:ph idx="1"/>
          </p:nvPr>
        </p:nvSpPr>
        <p:spPr>
          <a:xfrm>
            <a:off x="228600" y="2209800"/>
            <a:ext cx="7467601" cy="3880773"/>
          </a:xfrm>
        </p:spPr>
        <p:txBody>
          <a:bodyPr>
            <a:normAutofit/>
          </a:bodyPr>
          <a:lstStyle/>
          <a:p>
            <a:pPr marL="0" indent="0">
              <a:buNone/>
            </a:pPr>
            <a:r>
              <a:rPr lang="en-US" sz="3200" dirty="0"/>
              <a:t>These are the people who think that</a:t>
            </a:r>
          </a:p>
          <a:p>
            <a:r>
              <a:rPr lang="en-US" sz="3200" dirty="0"/>
              <a:t>Crypto currency sounds interesting</a:t>
            </a:r>
          </a:p>
          <a:p>
            <a:r>
              <a:rPr lang="en-US" sz="3200" dirty="0"/>
              <a:t>Would like to know more</a:t>
            </a:r>
          </a:p>
          <a:p>
            <a:endParaRPr lang="en-US" sz="3200" dirty="0"/>
          </a:p>
          <a:p>
            <a:r>
              <a:rPr lang="en-US" sz="3200" dirty="0"/>
              <a:t>This lecture is mostly for this group of people.</a:t>
            </a:r>
          </a:p>
          <a:p>
            <a:endParaRPr lang="en-US" sz="3200" dirty="0"/>
          </a:p>
          <a:p>
            <a:pPr marL="0" indent="0">
              <a:buNone/>
            </a:pPr>
            <a:endParaRPr lang="en-US" sz="3200" dirty="0"/>
          </a:p>
        </p:txBody>
      </p:sp>
      <p:sp>
        <p:nvSpPr>
          <p:cNvPr id="4" name="Thought Bubble: Cloud 3">
            <a:extLst>
              <a:ext uri="{FF2B5EF4-FFF2-40B4-BE49-F238E27FC236}">
                <a16:creationId xmlns:a16="http://schemas.microsoft.com/office/drawing/2014/main" id="{1262A620-3B8D-45A9-98B2-AA81DCC04A56}"/>
              </a:ext>
            </a:extLst>
          </p:cNvPr>
          <p:cNvSpPr/>
          <p:nvPr/>
        </p:nvSpPr>
        <p:spPr>
          <a:xfrm rot="205360">
            <a:off x="1715735" y="452669"/>
            <a:ext cx="4135439" cy="1094470"/>
          </a:xfrm>
          <a:prstGeom prst="cloudCallout">
            <a:avLst/>
          </a:prstGeom>
          <a:gradFill>
            <a:gsLst>
              <a:gs pos="7000">
                <a:srgbClr val="92D050">
                  <a:lumMod val="99000"/>
                  <a:alpha val="14000"/>
                </a:srgbClr>
              </a:gs>
              <a:gs pos="100000">
                <a:schemeClr val="accent1">
                  <a:lumMod val="45000"/>
                  <a:lumOff val="55000"/>
                </a:schemeClr>
              </a:gs>
              <a:gs pos="77000">
                <a:schemeClr val="accent6">
                  <a:lumMod val="20000"/>
                  <a:lumOff val="80000"/>
                </a:schemeClr>
              </a:gs>
              <a:gs pos="100000">
                <a:srgbClr val="00B050"/>
              </a:gs>
              <a:gs pos="100000">
                <a:schemeClr val="accent1">
                  <a:lumMod val="30000"/>
                  <a:lumOff val="70000"/>
                </a:schemeClr>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584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PU with binary numbers and blueprint">
            <a:extLst>
              <a:ext uri="{FF2B5EF4-FFF2-40B4-BE49-F238E27FC236}">
                <a16:creationId xmlns:a16="http://schemas.microsoft.com/office/drawing/2014/main" id="{3DEE896B-BFC2-41C5-9D2A-D8FC0FB4528B}"/>
              </a:ext>
            </a:extLst>
          </p:cNvPr>
          <p:cNvPicPr>
            <a:picLocks noChangeAspect="1"/>
          </p:cNvPicPr>
          <p:nvPr/>
        </p:nvPicPr>
        <p:blipFill rotWithShape="1">
          <a:blip r:embed="rId2"/>
          <a:srcRect l="28583" r="22683"/>
          <a:stretch/>
        </p:blipFill>
        <p:spPr>
          <a:xfrm>
            <a:off x="4013886" y="-1"/>
            <a:ext cx="5130114"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B8675E42-098C-4042-861C-F1782D8F6645}"/>
              </a:ext>
            </a:extLst>
          </p:cNvPr>
          <p:cNvSpPr>
            <a:spLocks noGrp="1"/>
          </p:cNvSpPr>
          <p:nvPr>
            <p:ph type="title"/>
          </p:nvPr>
        </p:nvSpPr>
        <p:spPr>
          <a:xfrm>
            <a:off x="354077" y="422870"/>
            <a:ext cx="2888343" cy="1320800"/>
          </a:xfrm>
        </p:spPr>
        <p:txBody>
          <a:bodyPr>
            <a:normAutofit/>
          </a:bodyPr>
          <a:lstStyle/>
          <a:p>
            <a:r>
              <a:rPr lang="en-US" dirty="0"/>
              <a:t>In this lecture </a:t>
            </a:r>
          </a:p>
        </p:txBody>
      </p:sp>
      <p:sp>
        <p:nvSpPr>
          <p:cNvPr id="3" name="Content Placeholder 2">
            <a:extLst>
              <a:ext uri="{FF2B5EF4-FFF2-40B4-BE49-F238E27FC236}">
                <a16:creationId xmlns:a16="http://schemas.microsoft.com/office/drawing/2014/main" id="{EA6C2DC7-EA1D-4087-9168-E87496CCFC2B}"/>
              </a:ext>
            </a:extLst>
          </p:cNvPr>
          <p:cNvSpPr>
            <a:spLocks noGrp="1"/>
          </p:cNvSpPr>
          <p:nvPr>
            <p:ph idx="1"/>
          </p:nvPr>
        </p:nvSpPr>
        <p:spPr>
          <a:xfrm>
            <a:off x="330886" y="1893957"/>
            <a:ext cx="3683000" cy="3880773"/>
          </a:xfrm>
        </p:spPr>
        <p:txBody>
          <a:bodyPr>
            <a:normAutofit/>
          </a:bodyPr>
          <a:lstStyle/>
          <a:p>
            <a:pPr marL="0" indent="0">
              <a:buNone/>
            </a:pPr>
            <a:r>
              <a:rPr lang="en-US" sz="2800" dirty="0"/>
              <a:t>In this lecture we will talk about </a:t>
            </a:r>
          </a:p>
          <a:p>
            <a:pPr marL="0" indent="0">
              <a:buNone/>
            </a:pPr>
            <a:endParaRPr lang="en-US" sz="2800" dirty="0"/>
          </a:p>
          <a:p>
            <a:r>
              <a:rPr lang="en-US" sz="2800" dirty="0"/>
              <a:t>Crypto Currency</a:t>
            </a:r>
          </a:p>
          <a:p>
            <a:r>
              <a:rPr lang="en-US" sz="2800" dirty="0"/>
              <a:t>Block Chain</a:t>
            </a:r>
          </a:p>
          <a:p>
            <a:r>
              <a:rPr lang="en-US" sz="2800" dirty="0"/>
              <a:t>Bitcoin</a:t>
            </a:r>
          </a:p>
          <a:p>
            <a:endParaRPr lang="en-US" dirty="0"/>
          </a:p>
          <a:p>
            <a:pPr marL="0" indent="0">
              <a:buNone/>
            </a:pPr>
            <a:endParaRPr lang="en-US" dirty="0"/>
          </a:p>
        </p:txBody>
      </p:sp>
      <p:cxnSp>
        <p:nvCxnSpPr>
          <p:cNvPr id="9" name="Straight Connector 8">
            <a:extLst>
              <a:ext uri="{FF2B5EF4-FFF2-40B4-BE49-F238E27FC236}">
                <a16:creationId xmlns:a16="http://schemas.microsoft.com/office/drawing/2014/main" id="{64FA5DFF-7FE6-4855-84E6-DFA78EE978B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028259" y="0"/>
            <a:ext cx="9144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2AFD8CBA-54A3-4363-991B-B9C631BBFA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5568950" y="3681413"/>
            <a:ext cx="357266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3F088236-D655-4F88-B238-E1676235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86107" y="-8467"/>
            <a:ext cx="2255511"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3DAC0C92-199E-475C-9390-119A9B0272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02581" y="-8467"/>
            <a:ext cx="1941419"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24">
            <a:extLst>
              <a:ext uri="{FF2B5EF4-FFF2-40B4-BE49-F238E27FC236}">
                <a16:creationId xmlns:a16="http://schemas.microsoft.com/office/drawing/2014/main" id="{C4CFB339-0ED8-4FE2-9EF1-6D1375B8499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9249" y="3048000"/>
            <a:ext cx="2444751"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7">
            <a:extLst>
              <a:ext uri="{FF2B5EF4-FFF2-40B4-BE49-F238E27FC236}">
                <a16:creationId xmlns:a16="http://schemas.microsoft.com/office/drawing/2014/main" id="{31896C80-2069-4431-9C19-83B9137344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00875" y="-8467"/>
            <a:ext cx="2140744"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8">
            <a:extLst>
              <a:ext uri="{FF2B5EF4-FFF2-40B4-BE49-F238E27FC236}">
                <a16:creationId xmlns:a16="http://schemas.microsoft.com/office/drawing/2014/main" id="{BF120A21-0841-4823-B0C4-28AEBCEF9B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74047" y="-8467"/>
            <a:ext cx="967571"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9">
            <a:extLst>
              <a:ext uri="{FF2B5EF4-FFF2-40B4-BE49-F238E27FC236}">
                <a16:creationId xmlns:a16="http://schemas.microsoft.com/office/drawing/2014/main" id="{DBB05BAE-BBD3-4289-899F-A6851503C6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204249" y="-8467"/>
            <a:ext cx="937369"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Isosceles Triangle 29">
            <a:extLst>
              <a:ext uri="{FF2B5EF4-FFF2-40B4-BE49-F238E27FC236}">
                <a16:creationId xmlns:a16="http://schemas.microsoft.com/office/drawing/2014/main" id="{9874D11C-36F5-4BBE-A490-019A54E953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78749" y="3589867"/>
            <a:ext cx="136286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563862313"/>
      </p:ext>
    </p:extLst>
  </p:cSld>
  <p:clrMapOvr>
    <a:masterClrMapping/>
  </p:clrMapOvr>
</p:sld>
</file>

<file path=ppt/theme/theme1.xml><?xml version="1.0" encoding="utf-8"?>
<a:theme xmlns:a="http://schemas.openxmlformats.org/drawingml/2006/main" name="Facet">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97352</TotalTime>
  <Words>2044</Words>
  <Application>Microsoft Office PowerPoint</Application>
  <PresentationFormat>On-screen Show (4:3)</PresentationFormat>
  <Paragraphs>187</Paragraphs>
  <Slides>39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39</vt:i4>
      </vt:variant>
    </vt:vector>
  </HeadingPairs>
  <TitlesOfParts>
    <vt:vector size="47" baseType="lpstr">
      <vt:lpstr>Arial</vt:lpstr>
      <vt:lpstr>Arial</vt:lpstr>
      <vt:lpstr>Helvetica Neue</vt:lpstr>
      <vt:lpstr>Roboto</vt:lpstr>
      <vt:lpstr>Titillium Web</vt:lpstr>
      <vt:lpstr>Trebuchet MS</vt:lpstr>
      <vt:lpstr>Wingdings 3</vt:lpstr>
      <vt:lpstr>Facet</vt:lpstr>
      <vt:lpstr>IEEE- BV Section</vt:lpstr>
      <vt:lpstr>Bitcoin, Blockchain &amp; Cryptocurrency: In simple terms</vt:lpstr>
      <vt:lpstr>Recording:</vt:lpstr>
      <vt:lpstr>Significant Interest in Bitcoins     There has been a lot of interest in Bitcoins from various segments of our economy. Namely,</vt:lpstr>
      <vt:lpstr>Crypto Knowledge gap</vt:lpstr>
      <vt:lpstr>The Believers</vt:lpstr>
      <vt:lpstr>The Doubters</vt:lpstr>
      <vt:lpstr>The Curious</vt:lpstr>
      <vt:lpstr>In this lecture </vt:lpstr>
      <vt:lpstr>Crypto currency - Definition</vt:lpstr>
      <vt:lpstr>Crypto currency - example</vt:lpstr>
      <vt:lpstr>Imagine This</vt:lpstr>
      <vt:lpstr>Now Imagine this</vt:lpstr>
      <vt:lpstr>Question: Do you think Crypto currency will remain open currency once Governments get involved?  Answer : Governments get involved in currency regulations for two main reasons. i.e. 1) to collect taxes from transactions and 2) protect the public from fraud. IRS and local governments need a record of transaction so it can collect taxes. Whereas SEC needs to make sure that the investment grade Crypto currency meet a certain standard. Crypto currency ‘Believers’, believe that free market should be free of regulations. The ownership of assessing risk should be on the buyer of the asset and not  on a government body.  Sooner or later Governments will try to regulate the currencies.</vt:lpstr>
      <vt:lpstr>Block Chain - Definition</vt:lpstr>
      <vt:lpstr>Database</vt:lpstr>
      <vt:lpstr>Block Chain - Diagram</vt:lpstr>
      <vt:lpstr>Questions ?/ Discussion</vt:lpstr>
      <vt:lpstr>PowerPoint Presentation</vt:lpstr>
      <vt:lpstr>PowerPoint Presentation</vt:lpstr>
      <vt:lpstr>PowerPoint Presentation</vt:lpstr>
      <vt:lpstr>PowerPoint Presentation</vt:lpstr>
      <vt:lpstr>Question: If block chain is open to everyone then the governments should be able to access the records and track the transactions. Answer: The crypto currencies are essentially numbers. The ownership of the currency is held by cryto-wallets which are also numbers. The transactions happen between wallets. Personal information of the owner of the wallet is not recorded.  </vt:lpstr>
      <vt:lpstr>How is Money Created</vt:lpstr>
      <vt:lpstr>How is Bit Coin Created</vt:lpstr>
      <vt:lpstr>How to own Bitcoin </vt:lpstr>
      <vt:lpstr>How is Bitcoin transacted</vt:lpstr>
      <vt:lpstr>Questions: Governments give value to a currency by guaranteeing its acceptance. How is the value of Cryto-currency created. Answer: Value of Cryto currency is created by the marketplace. Its value increases by its acceptance by the market. An example is when Tesla announced that it will accept Bitcoin as payment for it cars the value of Bitcoin went up. </vt:lpstr>
      <vt:lpstr>Investment Opportunities in Bitcoin related assets</vt:lpstr>
      <vt:lpstr>Bitcoin</vt:lpstr>
      <vt:lpstr>PowerPoint Presentation</vt:lpstr>
      <vt:lpstr>Bitcoin Mining Companies</vt:lpstr>
      <vt:lpstr>Bitcoin Platform Companies</vt:lpstr>
      <vt:lpstr>Bitcoin ETFs-Exchange Trade Funds</vt:lpstr>
      <vt:lpstr>Bitcoin Trusts</vt:lpstr>
      <vt:lpstr>Other Crypto Currencies</vt:lpstr>
      <vt:lpstr>Questions: Can bitcoin be mined with Personal Computers  Answer: In the beginning it was possible to mine bitcoin with PCs. Now the blockchain has become very large and complicated, so it required fast computers (Many parallel processors) with large memory banks to mine bitcoin. </vt:lpstr>
      <vt:lpstr>Other Crypto Currencies</vt:lpstr>
      <vt:lpstr>Questions: How much energy does it take to mine a bit coin Answer: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Facts About Alternate Energy</dc:title>
  <dc:creator>Momin Quddus</dc:creator>
  <cp:lastModifiedBy>Momin Quddus</cp:lastModifiedBy>
  <cp:revision>237</cp:revision>
  <dcterms:modified xsi:type="dcterms:W3CDTF">2021-06-19T01:26:28Z</dcterms:modified>
</cp:coreProperties>
</file>