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1"/>
  </p:sldMasterIdLst>
  <p:notesMasterIdLst>
    <p:notesMasterId r:id="rId27"/>
  </p:notesMasterIdLst>
  <p:sldIdLst>
    <p:sldId id="437" r:id="rId2"/>
    <p:sldId id="439" r:id="rId3"/>
    <p:sldId id="424" r:id="rId4"/>
    <p:sldId id="429" r:id="rId5"/>
    <p:sldId id="440" r:id="rId6"/>
    <p:sldId id="568" r:id="rId7"/>
    <p:sldId id="569" r:id="rId8"/>
    <p:sldId id="438" r:id="rId9"/>
    <p:sldId id="428" r:id="rId10"/>
    <p:sldId id="572" r:id="rId11"/>
    <p:sldId id="573" r:id="rId12"/>
    <p:sldId id="574" r:id="rId13"/>
    <p:sldId id="430" r:id="rId14"/>
    <p:sldId id="432" r:id="rId15"/>
    <p:sldId id="577" r:id="rId16"/>
    <p:sldId id="578" r:id="rId17"/>
    <p:sldId id="580" r:id="rId18"/>
    <p:sldId id="581" r:id="rId19"/>
    <p:sldId id="579" r:id="rId20"/>
    <p:sldId id="582" r:id="rId21"/>
    <p:sldId id="583" r:id="rId22"/>
    <p:sldId id="347" r:id="rId23"/>
    <p:sldId id="355" r:id="rId24"/>
    <p:sldId id="356" r:id="rId25"/>
    <p:sldId id="435" r:id="rId26"/>
  </p:sldIdLst>
  <p:sldSz cx="18288000" cy="10287000"/>
  <p:notesSz cx="6858000" cy="9144000"/>
  <p:embeddedFontLst>
    <p:embeddedFont>
      <p:font typeface="Calibri" panose="020F0502020204030204" pitchFamily="34" charset="0"/>
      <p:regular r:id="rId28"/>
      <p:bold r:id="rId29"/>
      <p:italic r:id="rId30"/>
      <p:boldItalic r:id="rId31"/>
    </p:embeddedFont>
    <p:embeddedFont>
      <p:font typeface="Public Sans" panose="020B0604020202020204" charset="0"/>
      <p:regular r:id="rId32"/>
    </p:embeddedFont>
    <p:embeddedFont>
      <p:font typeface="Public Sans Bold" panose="020B0604020202020204" charset="0"/>
      <p:regular r:id="rId33"/>
    </p:embeddedFont>
    <p:embeddedFont>
      <p:font typeface="Public Sans Thin" panose="020B0604020202020204" charset="0"/>
      <p:regular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50000"/>
    <a:srgbClr val="0477E1"/>
    <a:srgbClr val="5001A3"/>
    <a:srgbClr val="00B050"/>
    <a:srgbClr val="301475"/>
    <a:srgbClr val="808080"/>
    <a:srgbClr val="440A68"/>
    <a:srgbClr val="301376"/>
    <a:srgbClr val="00B1F0"/>
    <a:srgbClr val="FF01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94674" autoAdjust="0"/>
  </p:normalViewPr>
  <p:slideViewPr>
    <p:cSldViewPr>
      <p:cViewPr varScale="1">
        <p:scale>
          <a:sx n="52" d="100"/>
          <a:sy n="52" d="100"/>
        </p:scale>
        <p:origin x="456"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DCEEA9-7E0F-CF4D-9E6B-A789C5C6123E}" type="datetimeFigureOut">
              <a:rPr lang="en-US" smtClean="0"/>
              <a:t>5/30/2023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0BB13F-D8AE-EF44-856A-B3964EC7C44D}" type="slidenum">
              <a:rPr lang="en-US" smtClean="0"/>
              <a:t>‹#›</a:t>
            </a:fld>
            <a:endParaRPr lang="en-US"/>
          </a:p>
        </p:txBody>
      </p:sp>
    </p:spTree>
    <p:extLst>
      <p:ext uri="{BB962C8B-B14F-4D97-AF65-F5344CB8AC3E}">
        <p14:creationId xmlns:p14="http://schemas.microsoft.com/office/powerpoint/2010/main" val="32812407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0BB13F-D8AE-EF44-856A-B3964EC7C44D}" type="slidenum">
              <a:rPr lang="en-US" smtClean="0"/>
              <a:t>1</a:t>
            </a:fld>
            <a:endParaRPr lang="en-US"/>
          </a:p>
        </p:txBody>
      </p:sp>
    </p:spTree>
    <p:extLst>
      <p:ext uri="{BB962C8B-B14F-4D97-AF65-F5344CB8AC3E}">
        <p14:creationId xmlns:p14="http://schemas.microsoft.com/office/powerpoint/2010/main" val="10489197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0BB13F-D8AE-EF44-856A-B3964EC7C44D}" type="slidenum">
              <a:rPr lang="en-US" smtClean="0"/>
              <a:t>11</a:t>
            </a:fld>
            <a:endParaRPr lang="en-US"/>
          </a:p>
        </p:txBody>
      </p:sp>
    </p:spTree>
    <p:extLst>
      <p:ext uri="{BB962C8B-B14F-4D97-AF65-F5344CB8AC3E}">
        <p14:creationId xmlns:p14="http://schemas.microsoft.com/office/powerpoint/2010/main" val="28224267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0BB13F-D8AE-EF44-856A-B3964EC7C44D}" type="slidenum">
              <a:rPr lang="en-US" smtClean="0"/>
              <a:t>12</a:t>
            </a:fld>
            <a:endParaRPr lang="en-US"/>
          </a:p>
        </p:txBody>
      </p:sp>
    </p:spTree>
    <p:extLst>
      <p:ext uri="{BB962C8B-B14F-4D97-AF65-F5344CB8AC3E}">
        <p14:creationId xmlns:p14="http://schemas.microsoft.com/office/powerpoint/2010/main" val="37975885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0BB13F-D8AE-EF44-856A-B3964EC7C44D}" type="slidenum">
              <a:rPr lang="en-US" smtClean="0"/>
              <a:t>14</a:t>
            </a:fld>
            <a:endParaRPr lang="en-US"/>
          </a:p>
        </p:txBody>
      </p:sp>
    </p:spTree>
    <p:extLst>
      <p:ext uri="{BB962C8B-B14F-4D97-AF65-F5344CB8AC3E}">
        <p14:creationId xmlns:p14="http://schemas.microsoft.com/office/powerpoint/2010/main" val="8840271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0BB13F-D8AE-EF44-856A-B3964EC7C44D}" type="slidenum">
              <a:rPr lang="en-US" smtClean="0"/>
              <a:t>17</a:t>
            </a:fld>
            <a:endParaRPr lang="en-US"/>
          </a:p>
        </p:txBody>
      </p:sp>
    </p:spTree>
    <p:extLst>
      <p:ext uri="{BB962C8B-B14F-4D97-AF65-F5344CB8AC3E}">
        <p14:creationId xmlns:p14="http://schemas.microsoft.com/office/powerpoint/2010/main" val="14676896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focus on the potential origin of the cavities of some disks</a:t>
            </a:r>
          </a:p>
        </p:txBody>
      </p:sp>
      <p:sp>
        <p:nvSpPr>
          <p:cNvPr id="4" name="Slide Number Placeholder 3"/>
          <p:cNvSpPr>
            <a:spLocks noGrp="1"/>
          </p:cNvSpPr>
          <p:nvPr>
            <p:ph type="sldNum" sz="quarter" idx="5"/>
          </p:nvPr>
        </p:nvSpPr>
        <p:spPr/>
        <p:txBody>
          <a:bodyPr/>
          <a:lstStyle/>
          <a:p>
            <a:fld id="{0F0BB13F-D8AE-EF44-856A-B3964EC7C44D}" type="slidenum">
              <a:rPr lang="en-US" smtClean="0"/>
              <a:t>18</a:t>
            </a:fld>
            <a:endParaRPr lang="en-US"/>
          </a:p>
        </p:txBody>
      </p:sp>
    </p:spTree>
    <p:extLst>
      <p:ext uri="{BB962C8B-B14F-4D97-AF65-F5344CB8AC3E}">
        <p14:creationId xmlns:p14="http://schemas.microsoft.com/office/powerpoint/2010/main" val="6893920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would like first to focus on the disks with a large central cavity.</a:t>
            </a:r>
          </a:p>
          <a:p>
            <a:r>
              <a:rPr lang="en-US" dirty="0"/>
              <a:t>Those can be identified because they have a lack of emission at about 10µm</a:t>
            </a:r>
          </a:p>
          <a:p>
            <a:r>
              <a:rPr lang="en-US" dirty="0"/>
              <a:t>This lack of emission usually indicates the presence of cavities from few 10 au to 100s of au</a:t>
            </a:r>
          </a:p>
          <a:p>
            <a:r>
              <a:rPr lang="en-US" dirty="0"/>
              <a:t>And one question is: are the cavities caused by planets or not ?  </a:t>
            </a:r>
          </a:p>
          <a:p>
            <a:endParaRPr lang="en-US" dirty="0"/>
          </a:p>
        </p:txBody>
      </p:sp>
      <p:sp>
        <p:nvSpPr>
          <p:cNvPr id="4" name="Slide Number Placeholder 3"/>
          <p:cNvSpPr>
            <a:spLocks noGrp="1"/>
          </p:cNvSpPr>
          <p:nvPr>
            <p:ph type="sldNum" sz="quarter" idx="5"/>
          </p:nvPr>
        </p:nvSpPr>
        <p:spPr/>
        <p:txBody>
          <a:bodyPr/>
          <a:lstStyle/>
          <a:p>
            <a:fld id="{0F0BB13F-D8AE-EF44-856A-B3964EC7C44D}" type="slidenum">
              <a:rPr lang="en-US" smtClean="0"/>
              <a:t>22</a:t>
            </a:fld>
            <a:endParaRPr lang="en-US"/>
          </a:p>
        </p:txBody>
      </p:sp>
    </p:spTree>
    <p:extLst>
      <p:ext uri="{BB962C8B-B14F-4D97-AF65-F5344CB8AC3E}">
        <p14:creationId xmlns:p14="http://schemas.microsoft.com/office/powerpoint/2010/main" val="8438658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0BB13F-D8AE-EF44-856A-B3964EC7C44D}" type="slidenum">
              <a:rPr lang="en-US" smtClean="0"/>
              <a:t>23</a:t>
            </a:fld>
            <a:endParaRPr lang="en-US"/>
          </a:p>
        </p:txBody>
      </p:sp>
    </p:spTree>
    <p:extLst>
      <p:ext uri="{BB962C8B-B14F-4D97-AF65-F5344CB8AC3E}">
        <p14:creationId xmlns:p14="http://schemas.microsoft.com/office/powerpoint/2010/main" val="33666939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also a few indirect detections of planets indicating that they could be creating the gaps, but further direct imaging studies of planets in protoplanetary disks would be important to confirm these indirect candidates. </a:t>
            </a:r>
          </a:p>
        </p:txBody>
      </p:sp>
      <p:sp>
        <p:nvSpPr>
          <p:cNvPr id="4" name="Slide Number Placeholder 3"/>
          <p:cNvSpPr>
            <a:spLocks noGrp="1"/>
          </p:cNvSpPr>
          <p:nvPr>
            <p:ph type="sldNum" sz="quarter" idx="5"/>
          </p:nvPr>
        </p:nvSpPr>
        <p:spPr/>
        <p:txBody>
          <a:bodyPr/>
          <a:lstStyle/>
          <a:p>
            <a:fld id="{0F0BB13F-D8AE-EF44-856A-B3964EC7C44D}" type="slidenum">
              <a:rPr lang="en-US" smtClean="0"/>
              <a:t>24</a:t>
            </a:fld>
            <a:endParaRPr lang="en-US"/>
          </a:p>
        </p:txBody>
      </p:sp>
    </p:spTree>
    <p:extLst>
      <p:ext uri="{BB962C8B-B14F-4D97-AF65-F5344CB8AC3E}">
        <p14:creationId xmlns:p14="http://schemas.microsoft.com/office/powerpoint/2010/main" val="29475108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0BB13F-D8AE-EF44-856A-B3964EC7C44D}" type="slidenum">
              <a:rPr lang="en-US" smtClean="0"/>
              <a:t>25</a:t>
            </a:fld>
            <a:endParaRPr lang="en-US"/>
          </a:p>
        </p:txBody>
      </p:sp>
    </p:spTree>
    <p:extLst>
      <p:ext uri="{BB962C8B-B14F-4D97-AF65-F5344CB8AC3E}">
        <p14:creationId xmlns:p14="http://schemas.microsoft.com/office/powerpoint/2010/main" val="32824839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0BB13F-D8AE-EF44-856A-B3964EC7C44D}" type="slidenum">
              <a:rPr lang="en-US" smtClean="0"/>
              <a:t>3</a:t>
            </a:fld>
            <a:endParaRPr lang="en-US"/>
          </a:p>
        </p:txBody>
      </p:sp>
    </p:spTree>
    <p:extLst>
      <p:ext uri="{BB962C8B-B14F-4D97-AF65-F5344CB8AC3E}">
        <p14:creationId xmlns:p14="http://schemas.microsoft.com/office/powerpoint/2010/main" val="2636661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pebble accretion</a:t>
            </a:r>
          </a:p>
        </p:txBody>
      </p:sp>
      <p:sp>
        <p:nvSpPr>
          <p:cNvPr id="4" name="Slide Number Placeholder 3"/>
          <p:cNvSpPr>
            <a:spLocks noGrp="1"/>
          </p:cNvSpPr>
          <p:nvPr>
            <p:ph type="sldNum" sz="quarter" idx="5"/>
          </p:nvPr>
        </p:nvSpPr>
        <p:spPr/>
        <p:txBody>
          <a:bodyPr/>
          <a:lstStyle/>
          <a:p>
            <a:fld id="{0F0BB13F-D8AE-EF44-856A-B3964EC7C44D}" type="slidenum">
              <a:rPr lang="en-US" smtClean="0"/>
              <a:t>4</a:t>
            </a:fld>
            <a:endParaRPr lang="en-US"/>
          </a:p>
        </p:txBody>
      </p:sp>
    </p:spTree>
    <p:extLst>
      <p:ext uri="{BB962C8B-B14F-4D97-AF65-F5344CB8AC3E}">
        <p14:creationId xmlns:p14="http://schemas.microsoft.com/office/powerpoint/2010/main" val="2000723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Evolution mechanisms of the dust in protoplanetary disks: </a:t>
            </a:r>
          </a:p>
          <a:p>
            <a:r>
              <a:rPr lang="en-US" dirty="0"/>
              <a:t>Radial drift: bad for planet formation because it removes dust from the disk</a:t>
            </a:r>
          </a:p>
          <a:p>
            <a:r>
              <a:rPr lang="en-US" dirty="0"/>
              <a:t>Vertical settling: good for planet formation because it accumulates dust in the midplane of disks</a:t>
            </a:r>
          </a:p>
          <a:p>
            <a:endParaRPr lang="en-US" dirty="0"/>
          </a:p>
        </p:txBody>
      </p:sp>
      <p:sp>
        <p:nvSpPr>
          <p:cNvPr id="4" name="Slide Number Placeholder 3"/>
          <p:cNvSpPr>
            <a:spLocks noGrp="1"/>
          </p:cNvSpPr>
          <p:nvPr>
            <p:ph type="sldNum" sz="quarter" idx="5"/>
          </p:nvPr>
        </p:nvSpPr>
        <p:spPr/>
        <p:txBody>
          <a:bodyPr/>
          <a:lstStyle/>
          <a:p>
            <a:fld id="{0F0BB13F-D8AE-EF44-856A-B3964EC7C44D}" type="slidenum">
              <a:rPr lang="en-US" smtClean="0"/>
              <a:t>5</a:t>
            </a:fld>
            <a:endParaRPr lang="en-US"/>
          </a:p>
        </p:txBody>
      </p:sp>
    </p:spTree>
    <p:extLst>
      <p:ext uri="{BB962C8B-B14F-4D97-AF65-F5344CB8AC3E}">
        <p14:creationId xmlns:p14="http://schemas.microsoft.com/office/powerpoint/2010/main" val="1071357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Evolution mechanisms of the dust in protoplanetary disks: </a:t>
            </a:r>
          </a:p>
          <a:p>
            <a:r>
              <a:rPr lang="en-US" dirty="0"/>
              <a:t>Radial drift: bad for planet formation because it removes dust from the disk</a:t>
            </a:r>
          </a:p>
          <a:p>
            <a:r>
              <a:rPr lang="en-US" dirty="0"/>
              <a:t>Vertical settling: good for planet formation because it accumulates dust in the midplane of disks</a:t>
            </a:r>
          </a:p>
          <a:p>
            <a:endParaRPr lang="en-US" dirty="0"/>
          </a:p>
        </p:txBody>
      </p:sp>
      <p:sp>
        <p:nvSpPr>
          <p:cNvPr id="4" name="Slide Number Placeholder 3"/>
          <p:cNvSpPr>
            <a:spLocks noGrp="1"/>
          </p:cNvSpPr>
          <p:nvPr>
            <p:ph type="sldNum" sz="quarter" idx="5"/>
          </p:nvPr>
        </p:nvSpPr>
        <p:spPr/>
        <p:txBody>
          <a:bodyPr/>
          <a:lstStyle/>
          <a:p>
            <a:fld id="{0F0BB13F-D8AE-EF44-856A-B3964EC7C44D}" type="slidenum">
              <a:rPr lang="en-US" smtClean="0"/>
              <a:t>6</a:t>
            </a:fld>
            <a:endParaRPr lang="en-US"/>
          </a:p>
        </p:txBody>
      </p:sp>
    </p:spTree>
    <p:extLst>
      <p:ext uri="{BB962C8B-B14F-4D97-AF65-F5344CB8AC3E}">
        <p14:creationId xmlns:p14="http://schemas.microsoft.com/office/powerpoint/2010/main" val="198165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Evolution mechanisms of the dust in protoplanetary disks: </a:t>
            </a:r>
          </a:p>
          <a:p>
            <a:r>
              <a:rPr lang="en-US" dirty="0"/>
              <a:t>Radial drift: bad for planet formation because it removes dust from the disk</a:t>
            </a:r>
          </a:p>
          <a:p>
            <a:r>
              <a:rPr lang="en-US" dirty="0"/>
              <a:t>Vertical settling: good for planet formation because it accumulates dust in the midplane of disks</a:t>
            </a:r>
          </a:p>
          <a:p>
            <a:endParaRPr lang="en-US" dirty="0"/>
          </a:p>
        </p:txBody>
      </p:sp>
      <p:sp>
        <p:nvSpPr>
          <p:cNvPr id="4" name="Slide Number Placeholder 3"/>
          <p:cNvSpPr>
            <a:spLocks noGrp="1"/>
          </p:cNvSpPr>
          <p:nvPr>
            <p:ph type="sldNum" sz="quarter" idx="5"/>
          </p:nvPr>
        </p:nvSpPr>
        <p:spPr/>
        <p:txBody>
          <a:bodyPr/>
          <a:lstStyle/>
          <a:p>
            <a:fld id="{0F0BB13F-D8AE-EF44-856A-B3964EC7C44D}" type="slidenum">
              <a:rPr lang="en-US" smtClean="0"/>
              <a:t>7</a:t>
            </a:fld>
            <a:endParaRPr lang="en-US"/>
          </a:p>
        </p:txBody>
      </p:sp>
    </p:spTree>
    <p:extLst>
      <p:ext uri="{BB962C8B-B14F-4D97-AF65-F5344CB8AC3E}">
        <p14:creationId xmlns:p14="http://schemas.microsoft.com/office/powerpoint/2010/main" val="1241231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0BB13F-D8AE-EF44-856A-B3964EC7C44D}" type="slidenum">
              <a:rPr lang="en-US" smtClean="0"/>
              <a:t>8</a:t>
            </a:fld>
            <a:endParaRPr lang="en-US"/>
          </a:p>
        </p:txBody>
      </p:sp>
    </p:spTree>
    <p:extLst>
      <p:ext uri="{BB962C8B-B14F-4D97-AF65-F5344CB8AC3E}">
        <p14:creationId xmlns:p14="http://schemas.microsoft.com/office/powerpoint/2010/main" val="36204625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0BB13F-D8AE-EF44-856A-B3964EC7C44D}" type="slidenum">
              <a:rPr lang="en-US" smtClean="0"/>
              <a:t>9</a:t>
            </a:fld>
            <a:endParaRPr lang="en-US"/>
          </a:p>
        </p:txBody>
      </p:sp>
    </p:spTree>
    <p:extLst>
      <p:ext uri="{BB962C8B-B14F-4D97-AF65-F5344CB8AC3E}">
        <p14:creationId xmlns:p14="http://schemas.microsoft.com/office/powerpoint/2010/main" val="37834318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0BB13F-D8AE-EF44-856A-B3964EC7C44D}" type="slidenum">
              <a:rPr lang="en-US" smtClean="0"/>
              <a:t>10</a:t>
            </a:fld>
            <a:endParaRPr lang="en-US"/>
          </a:p>
        </p:txBody>
      </p:sp>
    </p:spTree>
    <p:extLst>
      <p:ext uri="{BB962C8B-B14F-4D97-AF65-F5344CB8AC3E}">
        <p14:creationId xmlns:p14="http://schemas.microsoft.com/office/powerpoint/2010/main" val="2078590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D921C1A-9656-5B44-B69A-0A3FE115D04E}" type="datetime1">
              <a:rPr lang="en-US" smtClean="0"/>
              <a:t>5/30/2023</a:t>
            </a:fld>
            <a:endParaRPr lang="en-US"/>
          </a:p>
        </p:txBody>
      </p:sp>
      <p:sp>
        <p:nvSpPr>
          <p:cNvPr id="5" name="Footer Placeholder 4"/>
          <p:cNvSpPr>
            <a:spLocks noGrp="1"/>
          </p:cNvSpPr>
          <p:nvPr>
            <p:ph type="ftr" sz="quarter" idx="11"/>
          </p:nvPr>
        </p:nvSpPr>
        <p:spPr/>
        <p:txBody>
          <a:bodyPr/>
          <a:lstStyle/>
          <a:p>
            <a:r>
              <a:rPr lang="en-US"/>
              <a:t>Marion Villenave – IEEE Buenaventura Spring Mixer  05/04/2023</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0FC086-D90B-0C49-9C23-51F7A43B9A79}" type="datetime1">
              <a:rPr lang="en-US" smtClean="0"/>
              <a:t>5/30/2023</a:t>
            </a:fld>
            <a:endParaRPr lang="en-US"/>
          </a:p>
        </p:txBody>
      </p:sp>
      <p:sp>
        <p:nvSpPr>
          <p:cNvPr id="5" name="Footer Placeholder 4"/>
          <p:cNvSpPr>
            <a:spLocks noGrp="1"/>
          </p:cNvSpPr>
          <p:nvPr>
            <p:ph type="ftr" sz="quarter" idx="11"/>
          </p:nvPr>
        </p:nvSpPr>
        <p:spPr/>
        <p:txBody>
          <a:bodyPr/>
          <a:lstStyle/>
          <a:p>
            <a:r>
              <a:rPr lang="en-US"/>
              <a:t>Marion Villenave – IEEE Buenaventura Spring Mixer  05/04/2023</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916E55-8A23-2D43-A65B-51316A041561}" type="datetime1">
              <a:rPr lang="en-US" smtClean="0"/>
              <a:t>5/30/2023</a:t>
            </a:fld>
            <a:endParaRPr lang="en-US"/>
          </a:p>
        </p:txBody>
      </p:sp>
      <p:sp>
        <p:nvSpPr>
          <p:cNvPr id="5" name="Footer Placeholder 4"/>
          <p:cNvSpPr>
            <a:spLocks noGrp="1"/>
          </p:cNvSpPr>
          <p:nvPr>
            <p:ph type="ftr" sz="quarter" idx="11"/>
          </p:nvPr>
        </p:nvSpPr>
        <p:spPr/>
        <p:txBody>
          <a:bodyPr/>
          <a:lstStyle/>
          <a:p>
            <a:r>
              <a:rPr lang="en-US"/>
              <a:t>Marion Villenave – IEEE Buenaventura Spring Mixer  05/04/2023</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6774CE-DB4E-6546-8AB1-1B3B61F60B05}" type="datetime1">
              <a:rPr lang="en-US" smtClean="0"/>
              <a:t>5/30/2023</a:t>
            </a:fld>
            <a:endParaRPr lang="en-US"/>
          </a:p>
        </p:txBody>
      </p:sp>
      <p:sp>
        <p:nvSpPr>
          <p:cNvPr id="5" name="Footer Placeholder 4"/>
          <p:cNvSpPr>
            <a:spLocks noGrp="1"/>
          </p:cNvSpPr>
          <p:nvPr>
            <p:ph type="ftr" sz="quarter" idx="11"/>
          </p:nvPr>
        </p:nvSpPr>
        <p:spPr/>
        <p:txBody>
          <a:bodyPr/>
          <a:lstStyle/>
          <a:p>
            <a:r>
              <a:rPr lang="en-US"/>
              <a:t>Marion Villenave – IEEE Buenaventura Spring Mixer  05/04/2023</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6D7312-57AE-724D-88C8-30D29E796DE4}" type="datetime1">
              <a:rPr lang="en-US" smtClean="0"/>
              <a:t>5/30/2023</a:t>
            </a:fld>
            <a:endParaRPr lang="en-US"/>
          </a:p>
        </p:txBody>
      </p:sp>
      <p:sp>
        <p:nvSpPr>
          <p:cNvPr id="5" name="Footer Placeholder 4"/>
          <p:cNvSpPr>
            <a:spLocks noGrp="1"/>
          </p:cNvSpPr>
          <p:nvPr>
            <p:ph type="ftr" sz="quarter" idx="11"/>
          </p:nvPr>
        </p:nvSpPr>
        <p:spPr/>
        <p:txBody>
          <a:bodyPr/>
          <a:lstStyle/>
          <a:p>
            <a:r>
              <a:rPr lang="en-US"/>
              <a:t>Marion Villenave – IEEE Buenaventura Spring Mixer  05/04/2023</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92725D5-E973-864F-99A2-C366FD012AB2}" type="datetime1">
              <a:rPr lang="en-US" smtClean="0"/>
              <a:t>5/30/2023</a:t>
            </a:fld>
            <a:endParaRPr lang="en-US"/>
          </a:p>
        </p:txBody>
      </p:sp>
      <p:sp>
        <p:nvSpPr>
          <p:cNvPr id="6" name="Footer Placeholder 5"/>
          <p:cNvSpPr>
            <a:spLocks noGrp="1"/>
          </p:cNvSpPr>
          <p:nvPr>
            <p:ph type="ftr" sz="quarter" idx="11"/>
          </p:nvPr>
        </p:nvSpPr>
        <p:spPr/>
        <p:txBody>
          <a:bodyPr/>
          <a:lstStyle/>
          <a:p>
            <a:r>
              <a:rPr lang="en-US"/>
              <a:t>Marion Villenave – IEEE Buenaventura Spring Mixer  05/04/2023</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E2E7E2-B770-A94B-8947-7BC97F9867C2}" type="datetime1">
              <a:rPr lang="en-US" smtClean="0"/>
              <a:t>5/30/2023</a:t>
            </a:fld>
            <a:endParaRPr lang="en-US"/>
          </a:p>
        </p:txBody>
      </p:sp>
      <p:sp>
        <p:nvSpPr>
          <p:cNvPr id="8" name="Footer Placeholder 7"/>
          <p:cNvSpPr>
            <a:spLocks noGrp="1"/>
          </p:cNvSpPr>
          <p:nvPr>
            <p:ph type="ftr" sz="quarter" idx="11"/>
          </p:nvPr>
        </p:nvSpPr>
        <p:spPr/>
        <p:txBody>
          <a:bodyPr/>
          <a:lstStyle/>
          <a:p>
            <a:r>
              <a:rPr lang="en-US"/>
              <a:t>Marion Villenave – IEEE Buenaventura Spring Mixer  05/04/2023</a:t>
            </a:r>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BAEAB59-06E7-0C44-8ACF-84FE1C13B7E5}" type="datetime1">
              <a:rPr lang="en-US" smtClean="0"/>
              <a:t>5/30/2023</a:t>
            </a:fld>
            <a:endParaRPr lang="en-US"/>
          </a:p>
        </p:txBody>
      </p:sp>
      <p:sp>
        <p:nvSpPr>
          <p:cNvPr id="4" name="Footer Placeholder 3"/>
          <p:cNvSpPr>
            <a:spLocks noGrp="1"/>
          </p:cNvSpPr>
          <p:nvPr>
            <p:ph type="ftr" sz="quarter" idx="11"/>
          </p:nvPr>
        </p:nvSpPr>
        <p:spPr/>
        <p:txBody>
          <a:bodyPr/>
          <a:lstStyle/>
          <a:p>
            <a:r>
              <a:rPr lang="en-US"/>
              <a:t>Marion Villenave – IEEE Buenaventura Spring Mixer  05/04/2023</a:t>
            </a:r>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76CA4A-7C78-BE4F-9E4F-602A85F5AA21}" type="datetime1">
              <a:rPr lang="en-US" smtClean="0"/>
              <a:t>5/30/2023</a:t>
            </a:fld>
            <a:endParaRPr lang="en-US"/>
          </a:p>
        </p:txBody>
      </p:sp>
      <p:sp>
        <p:nvSpPr>
          <p:cNvPr id="3" name="Footer Placeholder 2"/>
          <p:cNvSpPr>
            <a:spLocks noGrp="1"/>
          </p:cNvSpPr>
          <p:nvPr>
            <p:ph type="ftr" sz="quarter" idx="11"/>
          </p:nvPr>
        </p:nvSpPr>
        <p:spPr>
          <a:xfrm>
            <a:off x="76200" y="9943042"/>
            <a:ext cx="3657600" cy="251882"/>
          </a:xfrm>
        </p:spPr>
        <p:txBody>
          <a:bodyPr/>
          <a:lstStyle/>
          <a:p>
            <a:r>
              <a:rPr lang="en-US"/>
              <a:t>Marion Villenave – IEEE Buenaventura Spring Mixer  05/04/2023</a:t>
            </a:r>
          </a:p>
        </p:txBody>
      </p:sp>
      <p:sp>
        <p:nvSpPr>
          <p:cNvPr id="4" name="Slide Number Placeholder 3"/>
          <p:cNvSpPr>
            <a:spLocks noGrp="1"/>
          </p:cNvSpPr>
          <p:nvPr>
            <p:ph type="sldNum" sz="quarter" idx="12"/>
          </p:nvPr>
        </p:nvSpPr>
        <p:spPr>
          <a:xfrm>
            <a:off x="17754600" y="9943042"/>
            <a:ext cx="457200" cy="343957"/>
          </a:xfrm>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80CC123-DFB0-784A-9CB7-9AE656338D62}" type="datetime1">
              <a:rPr lang="en-US" smtClean="0"/>
              <a:t>5/30/2023</a:t>
            </a:fld>
            <a:endParaRPr lang="en-US"/>
          </a:p>
        </p:txBody>
      </p:sp>
      <p:sp>
        <p:nvSpPr>
          <p:cNvPr id="6" name="Footer Placeholder 5"/>
          <p:cNvSpPr>
            <a:spLocks noGrp="1"/>
          </p:cNvSpPr>
          <p:nvPr>
            <p:ph type="ftr" sz="quarter" idx="11"/>
          </p:nvPr>
        </p:nvSpPr>
        <p:spPr/>
        <p:txBody>
          <a:bodyPr/>
          <a:lstStyle/>
          <a:p>
            <a:r>
              <a:rPr lang="en-US"/>
              <a:t>Marion Villenave – IEEE Buenaventura Spring Mixer  05/04/2023</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B3F1FA8-9023-3540-8FA3-ACBFF5AA2AD3}" type="datetime1">
              <a:rPr lang="en-US" smtClean="0"/>
              <a:t>5/30/2023</a:t>
            </a:fld>
            <a:endParaRPr lang="en-US"/>
          </a:p>
        </p:txBody>
      </p:sp>
      <p:sp>
        <p:nvSpPr>
          <p:cNvPr id="6" name="Footer Placeholder 5"/>
          <p:cNvSpPr>
            <a:spLocks noGrp="1"/>
          </p:cNvSpPr>
          <p:nvPr>
            <p:ph type="ftr" sz="quarter" idx="11"/>
          </p:nvPr>
        </p:nvSpPr>
        <p:spPr/>
        <p:txBody>
          <a:bodyPr/>
          <a:lstStyle/>
          <a:p>
            <a:r>
              <a:rPr lang="en-US"/>
              <a:t>Marion Villenave – IEEE Buenaventura Spring Mixer  05/04/2023</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24F887-0521-1B42-99EC-D06ED99417C9}" type="datetime1">
              <a:rPr lang="en-US" smtClean="0"/>
              <a:t>5/30/2023</a:t>
            </a:fld>
            <a:endParaRPr lang="en-US"/>
          </a:p>
        </p:txBody>
      </p:sp>
      <p:sp>
        <p:nvSpPr>
          <p:cNvPr id="5" name="Footer Placeholder 4"/>
          <p:cNvSpPr>
            <a:spLocks noGrp="1"/>
          </p:cNvSpPr>
          <p:nvPr>
            <p:ph type="ftr" sz="quarter" idx="3"/>
          </p:nvPr>
        </p:nvSpPr>
        <p:spPr>
          <a:xfrm>
            <a:off x="76200" y="9829799"/>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Marion Villenave – IEEE Buenaventura Spring Mixer  05/04/2023</a:t>
            </a:r>
          </a:p>
        </p:txBody>
      </p:sp>
      <p:sp>
        <p:nvSpPr>
          <p:cNvPr id="6" name="Slide Number Placeholder 5"/>
          <p:cNvSpPr>
            <a:spLocks noGrp="1"/>
          </p:cNvSpPr>
          <p:nvPr>
            <p:ph type="sldNum" sz="quarter" idx="4"/>
          </p:nvPr>
        </p:nvSpPr>
        <p:spPr>
          <a:xfrm>
            <a:off x="16078200" y="994304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6.emf"/><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6.emf"/><Relationship Id="rId5" Type="http://schemas.openxmlformats.org/officeDocument/2006/relationships/image" Target="../media/image17.emf"/><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emf"/><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4.png"/><Relationship Id="rId4" Type="http://schemas.openxmlformats.org/officeDocument/2006/relationships/image" Target="../media/image22.png"/><Relationship Id="rId9" Type="http://schemas.openxmlformats.org/officeDocument/2006/relationships/image" Target="../media/image26.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18" Type="http://schemas.openxmlformats.org/officeDocument/2006/relationships/image" Target="../media/image42.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17" Type="http://schemas.openxmlformats.org/officeDocument/2006/relationships/image" Target="../media/image41.png"/><Relationship Id="rId2" Type="http://schemas.openxmlformats.org/officeDocument/2006/relationships/notesSlide" Target="../notesSlides/notesSlide13.xml"/><Relationship Id="rId16" Type="http://schemas.openxmlformats.org/officeDocument/2006/relationships/image" Target="../media/image40.png"/><Relationship Id="rId20"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png"/><Relationship Id="rId19" Type="http://schemas.openxmlformats.org/officeDocument/2006/relationships/image" Target="../media/image43.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video" Target="https://www.youtube.com/embed/x9EG3gbQ5P0?start=1&amp;feature=oembed" TargetMode="Externa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0.emf"/><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7BD8DEE-E96A-E4F5-BCBD-EC3A6C4091F6}"/>
              </a:ext>
            </a:extLst>
          </p:cNvPr>
          <p:cNvSpPr>
            <a:spLocks noGrp="1"/>
          </p:cNvSpPr>
          <p:nvPr>
            <p:ph type="ftr" sz="quarter" idx="11"/>
          </p:nvPr>
        </p:nvSpPr>
        <p:spPr/>
        <p:txBody>
          <a:bodyPr/>
          <a:lstStyle/>
          <a:p>
            <a:r>
              <a:rPr lang="en-US"/>
              <a:t>Marion Villenave – IEEE Buenaventura Spring Mixer  05/04/2023</a:t>
            </a:r>
          </a:p>
        </p:txBody>
      </p:sp>
      <p:sp>
        <p:nvSpPr>
          <p:cNvPr id="3" name="Slide Number Placeholder 2">
            <a:extLst>
              <a:ext uri="{FF2B5EF4-FFF2-40B4-BE49-F238E27FC236}">
                <a16:creationId xmlns:a16="http://schemas.microsoft.com/office/drawing/2014/main" id="{3BB9F489-7E5C-0D20-1FEF-BCB28FF2BF9A}"/>
              </a:ext>
            </a:extLst>
          </p:cNvPr>
          <p:cNvSpPr>
            <a:spLocks noGrp="1"/>
          </p:cNvSpPr>
          <p:nvPr>
            <p:ph type="sldNum" sz="quarter" idx="12"/>
          </p:nvPr>
        </p:nvSpPr>
        <p:spPr/>
        <p:txBody>
          <a:bodyPr/>
          <a:lstStyle/>
          <a:p>
            <a:fld id="{B6F15528-21DE-4FAA-801E-634DDDAF4B2B}" type="slidenum">
              <a:rPr lang="en-US" smtClean="0"/>
              <a:pPr/>
              <a:t>1</a:t>
            </a:fld>
            <a:endParaRPr lang="en-US"/>
          </a:p>
        </p:txBody>
      </p:sp>
      <p:pic>
        <p:nvPicPr>
          <p:cNvPr id="4" name="Picture 3">
            <a:extLst>
              <a:ext uri="{FF2B5EF4-FFF2-40B4-BE49-F238E27FC236}">
                <a16:creationId xmlns:a16="http://schemas.microsoft.com/office/drawing/2014/main" id="{D77E2EAE-5C51-F506-2614-4653B36E4937}"/>
              </a:ext>
            </a:extLst>
          </p:cNvPr>
          <p:cNvPicPr>
            <a:picLocks noChangeAspect="1"/>
          </p:cNvPicPr>
          <p:nvPr/>
        </p:nvPicPr>
        <p:blipFill rotWithShape="1">
          <a:blip r:embed="rId3"/>
          <a:srcRect l="351" t="535"/>
          <a:stretch/>
        </p:blipFill>
        <p:spPr>
          <a:xfrm>
            <a:off x="-18011" y="0"/>
            <a:ext cx="18339690" cy="7200899"/>
          </a:xfrm>
          <a:prstGeom prst="rect">
            <a:avLst/>
          </a:prstGeom>
        </p:spPr>
      </p:pic>
      <p:sp>
        <p:nvSpPr>
          <p:cNvPr id="5" name="Rectangle 4">
            <a:extLst>
              <a:ext uri="{FF2B5EF4-FFF2-40B4-BE49-F238E27FC236}">
                <a16:creationId xmlns:a16="http://schemas.microsoft.com/office/drawing/2014/main" id="{70DFFA67-C91A-E3DA-DC47-A66E036B3D13}"/>
              </a:ext>
            </a:extLst>
          </p:cNvPr>
          <p:cNvSpPr/>
          <p:nvPr/>
        </p:nvSpPr>
        <p:spPr>
          <a:xfrm>
            <a:off x="-18011" y="6853479"/>
            <a:ext cx="18306011" cy="3433521"/>
          </a:xfrm>
          <a:prstGeom prst="rect">
            <a:avLst/>
          </a:prstGeom>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6" name="TextBox 7">
            <a:extLst>
              <a:ext uri="{FF2B5EF4-FFF2-40B4-BE49-F238E27FC236}">
                <a16:creationId xmlns:a16="http://schemas.microsoft.com/office/drawing/2014/main" id="{3E35163C-DAE6-9C12-23C0-E0C0820E79EB}"/>
              </a:ext>
            </a:extLst>
          </p:cNvPr>
          <p:cNvSpPr txBox="1"/>
          <p:nvPr/>
        </p:nvSpPr>
        <p:spPr>
          <a:xfrm>
            <a:off x="-59775" y="9341098"/>
            <a:ext cx="18381454" cy="503984"/>
          </a:xfrm>
          <a:prstGeom prst="rect">
            <a:avLst/>
          </a:prstGeom>
        </p:spPr>
        <p:txBody>
          <a:bodyPr wrap="square" lIns="0" tIns="0" rIns="0" bIns="0" rtlCol="0" anchor="t">
            <a:spAutoFit/>
          </a:bodyPr>
          <a:lstStyle/>
          <a:p>
            <a:pPr algn="ctr">
              <a:lnSpc>
                <a:spcPts val="4297"/>
              </a:lnSpc>
              <a:spcBef>
                <a:spcPct val="0"/>
              </a:spcBef>
            </a:pPr>
            <a:r>
              <a:rPr lang="en-US" sz="3069" dirty="0">
                <a:solidFill>
                  <a:schemeClr val="bg1"/>
                </a:solidFill>
                <a:latin typeface="Public Sans"/>
              </a:rPr>
              <a:t>Marion </a:t>
            </a:r>
            <a:r>
              <a:rPr lang="en-US" sz="3069" dirty="0" err="1">
                <a:solidFill>
                  <a:schemeClr val="bg1"/>
                </a:solidFill>
                <a:latin typeface="Public Sans"/>
              </a:rPr>
              <a:t>Villenave</a:t>
            </a:r>
            <a:r>
              <a:rPr lang="en-US" sz="3069" dirty="0">
                <a:solidFill>
                  <a:schemeClr val="bg1"/>
                </a:solidFill>
                <a:latin typeface="Public Sans"/>
              </a:rPr>
              <a:t> </a:t>
            </a:r>
          </a:p>
        </p:txBody>
      </p:sp>
      <p:sp>
        <p:nvSpPr>
          <p:cNvPr id="7" name="TextBox 6">
            <a:extLst>
              <a:ext uri="{FF2B5EF4-FFF2-40B4-BE49-F238E27FC236}">
                <a16:creationId xmlns:a16="http://schemas.microsoft.com/office/drawing/2014/main" id="{63366435-BD06-DB0D-72FE-013E92BDDD86}"/>
              </a:ext>
            </a:extLst>
          </p:cNvPr>
          <p:cNvSpPr txBox="1"/>
          <p:nvPr/>
        </p:nvSpPr>
        <p:spPr>
          <a:xfrm>
            <a:off x="0" y="6896100"/>
            <a:ext cx="18304839" cy="2340513"/>
          </a:xfrm>
          <a:prstGeom prst="rect">
            <a:avLst/>
          </a:prstGeom>
        </p:spPr>
        <p:txBody>
          <a:bodyPr wrap="square" lIns="0" tIns="0" rIns="0" bIns="0" rtlCol="0" anchor="t">
            <a:spAutoFit/>
          </a:bodyPr>
          <a:lstStyle/>
          <a:p>
            <a:pPr algn="ctr">
              <a:lnSpc>
                <a:spcPct val="150000"/>
              </a:lnSpc>
            </a:pPr>
            <a:r>
              <a:rPr lang="en-US" sz="5400" dirty="0">
                <a:solidFill>
                  <a:schemeClr val="bg1"/>
                </a:solidFill>
                <a:latin typeface="Public Sans Bold"/>
              </a:rPr>
              <a:t>Studying Protoplanetary Disks To Understand Planet Formation</a:t>
            </a:r>
            <a:endParaRPr lang="en-US" sz="5400" b="1" dirty="0">
              <a:solidFill>
                <a:srgbClr val="F4F4F4"/>
              </a:solidFill>
              <a:latin typeface="Public Sans Thin"/>
            </a:endParaRPr>
          </a:p>
        </p:txBody>
      </p:sp>
    </p:spTree>
    <p:extLst>
      <p:ext uri="{BB962C8B-B14F-4D97-AF65-F5344CB8AC3E}">
        <p14:creationId xmlns:p14="http://schemas.microsoft.com/office/powerpoint/2010/main" val="42775451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2DBF0B6-A8F4-40A5-3F44-E8ED214A2ED3}"/>
              </a:ext>
            </a:extLst>
          </p:cNvPr>
          <p:cNvSpPr/>
          <p:nvPr/>
        </p:nvSpPr>
        <p:spPr>
          <a:xfrm>
            <a:off x="-18011" y="0"/>
            <a:ext cx="18306011" cy="10286999"/>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28" name="Picture 27">
            <a:extLst>
              <a:ext uri="{FF2B5EF4-FFF2-40B4-BE49-F238E27FC236}">
                <a16:creationId xmlns:a16="http://schemas.microsoft.com/office/drawing/2014/main" id="{4CFA869B-BFDC-B7B1-BD8A-8CD90A4BDFB7}"/>
              </a:ext>
            </a:extLst>
          </p:cNvPr>
          <p:cNvPicPr>
            <a:picLocks noChangeAspect="1"/>
          </p:cNvPicPr>
          <p:nvPr/>
        </p:nvPicPr>
        <p:blipFill rotWithShape="1">
          <a:blip r:embed="rId3">
            <a:extLst>
              <a:ext uri="{28A0092B-C50C-407E-A947-70E740481C1C}">
                <a14:useLocalDpi xmlns:a14="http://schemas.microsoft.com/office/drawing/2010/main" val="0"/>
              </a:ext>
            </a:extLst>
          </a:blip>
          <a:srcRect t="3810" r="63152" b="5086"/>
          <a:stretch/>
        </p:blipFill>
        <p:spPr>
          <a:xfrm>
            <a:off x="4844945" y="2789384"/>
            <a:ext cx="4826966" cy="4245577"/>
          </a:xfrm>
          <a:prstGeom prst="rect">
            <a:avLst/>
          </a:prstGeom>
        </p:spPr>
      </p:pic>
      <p:sp>
        <p:nvSpPr>
          <p:cNvPr id="35" name="TextBox 2">
            <a:extLst>
              <a:ext uri="{FF2B5EF4-FFF2-40B4-BE49-F238E27FC236}">
                <a16:creationId xmlns:a16="http://schemas.microsoft.com/office/drawing/2014/main" id="{AEA93789-A6BE-A04C-917A-B035F068A245}"/>
              </a:ext>
            </a:extLst>
          </p:cNvPr>
          <p:cNvSpPr txBox="1"/>
          <p:nvPr/>
        </p:nvSpPr>
        <p:spPr>
          <a:xfrm>
            <a:off x="1587044" y="558660"/>
            <a:ext cx="16861642" cy="832407"/>
          </a:xfrm>
          <a:prstGeom prst="rect">
            <a:avLst/>
          </a:prstGeom>
        </p:spPr>
        <p:txBody>
          <a:bodyPr wrap="square" lIns="0" tIns="0" rIns="0" bIns="0" rtlCol="0" anchor="t">
            <a:spAutoFit/>
          </a:bodyPr>
          <a:lstStyle/>
          <a:p>
            <a:pPr>
              <a:lnSpc>
                <a:spcPts val="6959"/>
              </a:lnSpc>
            </a:pPr>
            <a:r>
              <a:rPr lang="en-US" sz="5400" dirty="0">
                <a:solidFill>
                  <a:schemeClr val="bg1"/>
                </a:solidFill>
                <a:latin typeface="Public Sans Bold"/>
              </a:rPr>
              <a:t>Observations of IRAS04302</a:t>
            </a:r>
          </a:p>
        </p:txBody>
      </p:sp>
      <p:sp>
        <p:nvSpPr>
          <p:cNvPr id="10" name="Slide Number Placeholder 9">
            <a:extLst>
              <a:ext uri="{FF2B5EF4-FFF2-40B4-BE49-F238E27FC236}">
                <a16:creationId xmlns:a16="http://schemas.microsoft.com/office/drawing/2014/main" id="{DF7C831E-70E0-C144-9176-CA00BFE20B52}"/>
              </a:ext>
            </a:extLst>
          </p:cNvPr>
          <p:cNvSpPr>
            <a:spLocks noGrp="1"/>
          </p:cNvSpPr>
          <p:nvPr>
            <p:ph type="sldNum" sz="quarter" idx="12"/>
          </p:nvPr>
        </p:nvSpPr>
        <p:spPr/>
        <p:txBody>
          <a:bodyPr/>
          <a:lstStyle/>
          <a:p>
            <a:fld id="{B6F15528-21DE-4FAA-801E-634DDDAF4B2B}" type="slidenum">
              <a:rPr lang="en-US" smtClean="0"/>
              <a:pPr/>
              <a:t>10</a:t>
            </a:fld>
            <a:endParaRPr lang="en-US"/>
          </a:p>
        </p:txBody>
      </p:sp>
      <p:sp>
        <p:nvSpPr>
          <p:cNvPr id="13" name="TextBox 3">
            <a:extLst>
              <a:ext uri="{FF2B5EF4-FFF2-40B4-BE49-F238E27FC236}">
                <a16:creationId xmlns:a16="http://schemas.microsoft.com/office/drawing/2014/main" id="{76CF5DF4-1E56-1740-85C6-2EE37AE8DDE1}"/>
              </a:ext>
            </a:extLst>
          </p:cNvPr>
          <p:cNvSpPr txBox="1"/>
          <p:nvPr/>
        </p:nvSpPr>
        <p:spPr>
          <a:xfrm>
            <a:off x="13717813" y="1679758"/>
            <a:ext cx="5022738" cy="246221"/>
          </a:xfrm>
          <a:prstGeom prst="rect">
            <a:avLst/>
          </a:prstGeom>
        </p:spPr>
        <p:txBody>
          <a:bodyPr wrap="square" lIns="0" tIns="0" rIns="0" bIns="0" rtlCol="0" anchor="t">
            <a:spAutoFit/>
          </a:bodyPr>
          <a:lstStyle/>
          <a:p>
            <a:pPr marL="0" marR="0" lvl="0" indent="0" algn="l" defTabSz="914400" rtl="0" eaLnBrk="1" fontAlgn="auto" latinLnBrk="0" hangingPunct="1">
              <a:spcBef>
                <a:spcPct val="0"/>
              </a:spcBef>
              <a:spcAft>
                <a:spcPts val="0"/>
              </a:spcAft>
              <a:buClrTx/>
              <a:buSzTx/>
              <a:buFontTx/>
              <a:buNone/>
              <a:tabLst/>
              <a:defRPr/>
            </a:pPr>
            <a:r>
              <a:rPr kumimoji="0" lang="en-US" sz="1600" i="0" u="none" strike="noStrike" kern="1200" cap="none" spc="0" normalizeH="0" baseline="0" noProof="0" dirty="0">
                <a:ln>
                  <a:noFill/>
                </a:ln>
                <a:solidFill>
                  <a:schemeClr val="bg1"/>
                </a:solidFill>
                <a:effectLst/>
                <a:uLnTx/>
                <a:uFillTx/>
                <a:latin typeface="Public Sans"/>
                <a:ea typeface="+mn-ea"/>
                <a:cs typeface="+mn-cs"/>
              </a:rPr>
              <a:t>Padgett et al. 1999, </a:t>
            </a:r>
            <a:r>
              <a:rPr kumimoji="0" lang="en-US" sz="1600" i="0" u="none" strike="noStrike" kern="1200" cap="none" spc="0" normalizeH="0" baseline="0" noProof="0" dirty="0" err="1">
                <a:ln>
                  <a:noFill/>
                </a:ln>
                <a:solidFill>
                  <a:schemeClr val="bg1"/>
                </a:solidFill>
                <a:effectLst/>
                <a:uLnTx/>
                <a:uFillTx/>
                <a:latin typeface="Public Sans"/>
                <a:ea typeface="+mn-ea"/>
                <a:cs typeface="+mn-cs"/>
              </a:rPr>
              <a:t>Villenave</a:t>
            </a:r>
            <a:r>
              <a:rPr kumimoji="0" lang="en-US" sz="1600" i="0" u="none" strike="noStrike" kern="1200" cap="none" spc="0" normalizeH="0" baseline="0" noProof="0" dirty="0">
                <a:ln>
                  <a:noFill/>
                </a:ln>
                <a:solidFill>
                  <a:schemeClr val="bg1"/>
                </a:solidFill>
                <a:effectLst/>
                <a:uLnTx/>
                <a:uFillTx/>
                <a:latin typeface="Public Sans"/>
                <a:ea typeface="+mn-ea"/>
                <a:cs typeface="+mn-cs"/>
              </a:rPr>
              <a:t> et al. 2020, 2023</a:t>
            </a:r>
            <a:endParaRPr kumimoji="0" lang="en-US" sz="1200" b="0" i="0" u="none" strike="noStrike" kern="1200" cap="none" spc="0" normalizeH="0" baseline="0" noProof="0" dirty="0">
              <a:ln>
                <a:noFill/>
              </a:ln>
              <a:solidFill>
                <a:schemeClr val="bg1"/>
              </a:solidFill>
              <a:effectLst/>
              <a:uLnTx/>
              <a:uFillTx/>
              <a:latin typeface="Public Sans"/>
              <a:ea typeface="+mn-ea"/>
              <a:cs typeface="+mn-cs"/>
            </a:endParaRPr>
          </a:p>
        </p:txBody>
      </p:sp>
      <p:sp>
        <p:nvSpPr>
          <p:cNvPr id="3" name="Footer Placeholder 1">
            <a:extLst>
              <a:ext uri="{FF2B5EF4-FFF2-40B4-BE49-F238E27FC236}">
                <a16:creationId xmlns:a16="http://schemas.microsoft.com/office/drawing/2014/main" id="{2035A171-EDD9-96AE-1F46-36C9A0B1FE6D}"/>
              </a:ext>
            </a:extLst>
          </p:cNvPr>
          <p:cNvSpPr>
            <a:spLocks noGrp="1"/>
          </p:cNvSpPr>
          <p:nvPr>
            <p:ph type="ftr" sz="quarter" idx="11"/>
          </p:nvPr>
        </p:nvSpPr>
        <p:spPr>
          <a:xfrm>
            <a:off x="76200" y="9943042"/>
            <a:ext cx="3657600" cy="251882"/>
          </a:xfrm>
        </p:spPr>
        <p:txBody>
          <a:bodyPr/>
          <a:lstStyle/>
          <a:p>
            <a:r>
              <a:rPr lang="en-US"/>
              <a:t>Marion Villenave – IEEE Buenaventura Spring Mixer  05/04/2023</a:t>
            </a:r>
            <a:endParaRPr lang="en-US" dirty="0"/>
          </a:p>
        </p:txBody>
      </p:sp>
      <p:pic>
        <p:nvPicPr>
          <p:cNvPr id="11" name="Picture 10">
            <a:extLst>
              <a:ext uri="{FF2B5EF4-FFF2-40B4-BE49-F238E27FC236}">
                <a16:creationId xmlns:a16="http://schemas.microsoft.com/office/drawing/2014/main" id="{CD7A35FE-5EEB-022C-B3B2-5EC0235BF39F}"/>
              </a:ext>
            </a:extLst>
          </p:cNvPr>
          <p:cNvPicPr>
            <a:picLocks noChangeAspect="1"/>
          </p:cNvPicPr>
          <p:nvPr/>
        </p:nvPicPr>
        <p:blipFill rotWithShape="1">
          <a:blip r:embed="rId4"/>
          <a:srcRect l="50532" t="1372" r="25405" b="67272"/>
          <a:stretch/>
        </p:blipFill>
        <p:spPr>
          <a:xfrm>
            <a:off x="216614" y="2826558"/>
            <a:ext cx="4621683" cy="4511834"/>
          </a:xfrm>
          <a:prstGeom prst="rect">
            <a:avLst/>
          </a:prstGeom>
        </p:spPr>
      </p:pic>
      <p:sp>
        <p:nvSpPr>
          <p:cNvPr id="12" name="Rectangle 11">
            <a:extLst>
              <a:ext uri="{FF2B5EF4-FFF2-40B4-BE49-F238E27FC236}">
                <a16:creationId xmlns:a16="http://schemas.microsoft.com/office/drawing/2014/main" id="{2EC9E3C3-BB65-3B10-30E3-C7ED6F83F2FB}"/>
              </a:ext>
            </a:extLst>
          </p:cNvPr>
          <p:cNvSpPr/>
          <p:nvPr/>
        </p:nvSpPr>
        <p:spPr>
          <a:xfrm>
            <a:off x="1771190" y="4202958"/>
            <a:ext cx="1630875" cy="1630875"/>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680F7371-01D3-EA27-F52A-0365E286925F}"/>
              </a:ext>
            </a:extLst>
          </p:cNvPr>
          <p:cNvCxnSpPr>
            <a:cxnSpLocks/>
          </p:cNvCxnSpPr>
          <p:nvPr/>
        </p:nvCxnSpPr>
        <p:spPr>
          <a:xfrm flipV="1">
            <a:off x="3390505" y="2941584"/>
            <a:ext cx="1601898" cy="126137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50E272A-D908-BADB-4D06-E5CDC6DF2855}"/>
              </a:ext>
            </a:extLst>
          </p:cNvPr>
          <p:cNvCxnSpPr>
            <a:cxnSpLocks/>
          </p:cNvCxnSpPr>
          <p:nvPr/>
        </p:nvCxnSpPr>
        <p:spPr>
          <a:xfrm>
            <a:off x="3402065" y="5833833"/>
            <a:ext cx="1627135" cy="120112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C37CA0E8-0D33-AA77-ACD9-C01CF80E88F2}"/>
              </a:ext>
            </a:extLst>
          </p:cNvPr>
          <p:cNvSpPr txBox="1"/>
          <p:nvPr/>
        </p:nvSpPr>
        <p:spPr>
          <a:xfrm>
            <a:off x="430331" y="2974906"/>
            <a:ext cx="2341091" cy="400110"/>
          </a:xfrm>
          <a:prstGeom prst="rect">
            <a:avLst/>
          </a:prstGeom>
          <a:solidFill>
            <a:schemeClr val="tx1"/>
          </a:solidFill>
        </p:spPr>
        <p:txBody>
          <a:bodyPr wrap="square" rtlCol="0">
            <a:spAutoFit/>
          </a:bodyPr>
          <a:lstStyle/>
          <a:p>
            <a:r>
              <a:rPr lang="en-US" sz="2000" dirty="0">
                <a:solidFill>
                  <a:schemeClr val="bg1"/>
                </a:solidFill>
              </a:rPr>
              <a:t>1.6µm</a:t>
            </a:r>
          </a:p>
        </p:txBody>
      </p:sp>
      <p:sp>
        <p:nvSpPr>
          <p:cNvPr id="22" name="TextBox 21">
            <a:extLst>
              <a:ext uri="{FF2B5EF4-FFF2-40B4-BE49-F238E27FC236}">
                <a16:creationId xmlns:a16="http://schemas.microsoft.com/office/drawing/2014/main" id="{BE48903B-D0D3-07D6-2D29-65645AED6D18}"/>
              </a:ext>
            </a:extLst>
          </p:cNvPr>
          <p:cNvSpPr txBox="1"/>
          <p:nvPr/>
        </p:nvSpPr>
        <p:spPr>
          <a:xfrm>
            <a:off x="5183306" y="2941584"/>
            <a:ext cx="1815085" cy="400110"/>
          </a:xfrm>
          <a:prstGeom prst="rect">
            <a:avLst/>
          </a:prstGeom>
          <a:solidFill>
            <a:schemeClr val="tx1"/>
          </a:solidFill>
        </p:spPr>
        <p:txBody>
          <a:bodyPr wrap="square" rtlCol="0">
            <a:spAutoFit/>
          </a:bodyPr>
          <a:lstStyle/>
          <a:p>
            <a:r>
              <a:rPr lang="en-US" sz="2000" dirty="0">
                <a:solidFill>
                  <a:schemeClr val="bg1"/>
                </a:solidFill>
              </a:rPr>
              <a:t>0.9mm</a:t>
            </a:r>
          </a:p>
        </p:txBody>
      </p:sp>
      <p:sp>
        <p:nvSpPr>
          <p:cNvPr id="8" name="TextBox 4">
            <a:extLst>
              <a:ext uri="{FF2B5EF4-FFF2-40B4-BE49-F238E27FC236}">
                <a16:creationId xmlns:a16="http://schemas.microsoft.com/office/drawing/2014/main" id="{B8873327-9C17-4AE7-1A9C-97C98D6370F5}"/>
              </a:ext>
            </a:extLst>
          </p:cNvPr>
          <p:cNvSpPr txBox="1"/>
          <p:nvPr/>
        </p:nvSpPr>
        <p:spPr>
          <a:xfrm>
            <a:off x="1180212" y="7429500"/>
            <a:ext cx="14593187" cy="456151"/>
          </a:xfrm>
          <a:prstGeom prst="rect">
            <a:avLst/>
          </a:prstGeom>
        </p:spPr>
        <p:txBody>
          <a:bodyPr wrap="square" lIns="0" tIns="0" rIns="0" bIns="0" rtlCol="0" anchor="t">
            <a:spAutoFit/>
          </a:bodyPr>
          <a:lstStyle/>
          <a:p>
            <a:pPr marL="0" lvl="0" indent="0" algn="l">
              <a:lnSpc>
                <a:spcPts val="3850"/>
              </a:lnSpc>
              <a:spcBef>
                <a:spcPct val="0"/>
              </a:spcBef>
            </a:pPr>
            <a:r>
              <a:rPr lang="en-US" sz="2750" u="none" dirty="0">
                <a:solidFill>
                  <a:schemeClr val="bg1"/>
                </a:solidFill>
                <a:latin typeface="Public Sans Bold"/>
              </a:rPr>
              <a:t>Observations at a variety of wavelengths – sensitive to grains of different sizes</a:t>
            </a:r>
          </a:p>
        </p:txBody>
      </p:sp>
      <p:sp>
        <p:nvSpPr>
          <p:cNvPr id="9" name="TextBox 2">
            <a:extLst>
              <a:ext uri="{FF2B5EF4-FFF2-40B4-BE49-F238E27FC236}">
                <a16:creationId xmlns:a16="http://schemas.microsoft.com/office/drawing/2014/main" id="{D0373A51-BEFF-627B-15B0-1D20BB9E2482}"/>
              </a:ext>
            </a:extLst>
          </p:cNvPr>
          <p:cNvSpPr txBox="1"/>
          <p:nvPr/>
        </p:nvSpPr>
        <p:spPr>
          <a:xfrm>
            <a:off x="1180213" y="7988434"/>
            <a:ext cx="15438313" cy="833754"/>
          </a:xfrm>
          <a:prstGeom prst="rect">
            <a:avLst/>
          </a:prstGeom>
        </p:spPr>
        <p:txBody>
          <a:bodyPr wrap="square" lIns="0" tIns="0" rIns="0" bIns="0" rtlCol="0" anchor="t">
            <a:spAutoFit/>
          </a:bodyPr>
          <a:lstStyle/>
          <a:p>
            <a:pPr marL="0" lvl="0" indent="0">
              <a:lnSpc>
                <a:spcPts val="3359"/>
              </a:lnSpc>
              <a:spcBef>
                <a:spcPct val="0"/>
              </a:spcBef>
            </a:pPr>
            <a:r>
              <a:rPr lang="en-US" sz="2400" u="none" dirty="0">
                <a:solidFill>
                  <a:schemeClr val="bg1"/>
                </a:solidFill>
                <a:latin typeface="Public Sans"/>
              </a:rPr>
              <a:t>HST image: probe µm sized dust, shows the presence of an envelope</a:t>
            </a:r>
          </a:p>
          <a:p>
            <a:pPr>
              <a:lnSpc>
                <a:spcPts val="3359"/>
              </a:lnSpc>
              <a:spcBef>
                <a:spcPct val="0"/>
              </a:spcBef>
            </a:pPr>
            <a:r>
              <a:rPr lang="en-US" sz="2400" u="none" dirty="0">
                <a:solidFill>
                  <a:schemeClr val="bg1"/>
                </a:solidFill>
                <a:latin typeface="Public Sans"/>
              </a:rPr>
              <a:t>ALMA image: probe ~100µm sized dust, less extended in the vertical direction than the HST observations</a:t>
            </a:r>
            <a:endParaRPr lang="en-US" sz="2400" dirty="0">
              <a:solidFill>
                <a:schemeClr val="bg1"/>
              </a:solidFill>
              <a:latin typeface="Public Sans"/>
            </a:endParaRPr>
          </a:p>
        </p:txBody>
      </p:sp>
      <p:sp>
        <p:nvSpPr>
          <p:cNvPr id="16" name="Rectangle 15">
            <a:extLst>
              <a:ext uri="{FF2B5EF4-FFF2-40B4-BE49-F238E27FC236}">
                <a16:creationId xmlns:a16="http://schemas.microsoft.com/office/drawing/2014/main" id="{8275A159-5AF2-0FCA-E249-B28C3D23294B}"/>
              </a:ext>
            </a:extLst>
          </p:cNvPr>
          <p:cNvSpPr/>
          <p:nvPr/>
        </p:nvSpPr>
        <p:spPr>
          <a:xfrm>
            <a:off x="13413825" y="2705100"/>
            <a:ext cx="372885" cy="4572000"/>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675B9CF-9524-76B8-1212-C52C5C8A7FDD}"/>
              </a:ext>
            </a:extLst>
          </p:cNvPr>
          <p:cNvSpPr>
            <a:spLocks noChangeAspect="1"/>
          </p:cNvSpPr>
          <p:nvPr/>
        </p:nvSpPr>
        <p:spPr>
          <a:xfrm>
            <a:off x="5029200" y="2922443"/>
            <a:ext cx="4114800" cy="41148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4">
            <a:extLst>
              <a:ext uri="{FF2B5EF4-FFF2-40B4-BE49-F238E27FC236}">
                <a16:creationId xmlns:a16="http://schemas.microsoft.com/office/drawing/2014/main" id="{A40668EF-EB8A-9643-4634-80B4C6E229AD}"/>
              </a:ext>
            </a:extLst>
          </p:cNvPr>
          <p:cNvSpPr txBox="1"/>
          <p:nvPr/>
        </p:nvSpPr>
        <p:spPr>
          <a:xfrm>
            <a:off x="170321" y="2312699"/>
            <a:ext cx="5481805" cy="456151"/>
          </a:xfrm>
          <a:prstGeom prst="rect">
            <a:avLst/>
          </a:prstGeom>
        </p:spPr>
        <p:txBody>
          <a:bodyPr wrap="square" lIns="0" tIns="0" rIns="0" bIns="0" rtlCol="0" anchor="t">
            <a:spAutoFit/>
          </a:bodyPr>
          <a:lstStyle/>
          <a:p>
            <a:pPr marL="0" lvl="0" indent="0" algn="ctr">
              <a:lnSpc>
                <a:spcPts val="3850"/>
              </a:lnSpc>
              <a:spcBef>
                <a:spcPct val="0"/>
              </a:spcBef>
            </a:pPr>
            <a:r>
              <a:rPr lang="en-US" sz="2750" u="none" dirty="0">
                <a:solidFill>
                  <a:schemeClr val="bg1"/>
                </a:solidFill>
                <a:latin typeface="Public Sans Bold"/>
              </a:rPr>
              <a:t>Hubble Space Telescope</a:t>
            </a:r>
          </a:p>
        </p:txBody>
      </p:sp>
      <p:sp>
        <p:nvSpPr>
          <p:cNvPr id="5" name="TextBox 4">
            <a:extLst>
              <a:ext uri="{FF2B5EF4-FFF2-40B4-BE49-F238E27FC236}">
                <a16:creationId xmlns:a16="http://schemas.microsoft.com/office/drawing/2014/main" id="{4FB2A89B-F0C2-F414-C086-1F3E00A31A6A}"/>
              </a:ext>
            </a:extLst>
          </p:cNvPr>
          <p:cNvSpPr txBox="1"/>
          <p:nvPr/>
        </p:nvSpPr>
        <p:spPr>
          <a:xfrm>
            <a:off x="6344235" y="2326047"/>
            <a:ext cx="5481805" cy="456151"/>
          </a:xfrm>
          <a:prstGeom prst="rect">
            <a:avLst/>
          </a:prstGeom>
        </p:spPr>
        <p:txBody>
          <a:bodyPr wrap="square" lIns="0" tIns="0" rIns="0" bIns="0" rtlCol="0" anchor="t">
            <a:spAutoFit/>
          </a:bodyPr>
          <a:lstStyle/>
          <a:p>
            <a:pPr marL="0" lvl="0" indent="0" algn="ctr">
              <a:lnSpc>
                <a:spcPts val="3850"/>
              </a:lnSpc>
              <a:spcBef>
                <a:spcPct val="0"/>
              </a:spcBef>
            </a:pPr>
            <a:r>
              <a:rPr lang="en-US" sz="2750" u="none" dirty="0">
                <a:solidFill>
                  <a:schemeClr val="bg1"/>
                </a:solidFill>
                <a:latin typeface="Public Sans Bold"/>
              </a:rPr>
              <a:t>ALMA</a:t>
            </a:r>
          </a:p>
        </p:txBody>
      </p:sp>
      <p:sp>
        <p:nvSpPr>
          <p:cNvPr id="7" name="TextBox 4">
            <a:extLst>
              <a:ext uri="{FF2B5EF4-FFF2-40B4-BE49-F238E27FC236}">
                <a16:creationId xmlns:a16="http://schemas.microsoft.com/office/drawing/2014/main" id="{B8546F30-7DEE-4209-9C9F-3C8F1E21B91C}"/>
              </a:ext>
            </a:extLst>
          </p:cNvPr>
          <p:cNvSpPr txBox="1"/>
          <p:nvPr/>
        </p:nvSpPr>
        <p:spPr>
          <a:xfrm>
            <a:off x="12485068" y="2309142"/>
            <a:ext cx="5481805" cy="456151"/>
          </a:xfrm>
          <a:prstGeom prst="rect">
            <a:avLst/>
          </a:prstGeom>
        </p:spPr>
        <p:txBody>
          <a:bodyPr wrap="square" lIns="0" tIns="0" rIns="0" bIns="0" rtlCol="0" anchor="t">
            <a:spAutoFit/>
          </a:bodyPr>
          <a:lstStyle/>
          <a:p>
            <a:pPr marL="0" lvl="0" indent="0" algn="ctr">
              <a:lnSpc>
                <a:spcPts val="3850"/>
              </a:lnSpc>
              <a:spcBef>
                <a:spcPct val="0"/>
              </a:spcBef>
            </a:pPr>
            <a:r>
              <a:rPr lang="en-US" sz="2750" u="none" dirty="0">
                <a:solidFill>
                  <a:schemeClr val="bg1"/>
                </a:solidFill>
                <a:latin typeface="Public Sans Bold"/>
              </a:rPr>
              <a:t>VLA</a:t>
            </a:r>
          </a:p>
        </p:txBody>
      </p:sp>
    </p:spTree>
    <p:extLst>
      <p:ext uri="{BB962C8B-B14F-4D97-AF65-F5344CB8AC3E}">
        <p14:creationId xmlns:p14="http://schemas.microsoft.com/office/powerpoint/2010/main" val="15379511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2DBF0B6-A8F4-40A5-3F44-E8ED214A2ED3}"/>
              </a:ext>
            </a:extLst>
          </p:cNvPr>
          <p:cNvSpPr/>
          <p:nvPr/>
        </p:nvSpPr>
        <p:spPr>
          <a:xfrm>
            <a:off x="-18011" y="0"/>
            <a:ext cx="18306011" cy="10286999"/>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28" name="Picture 27">
            <a:extLst>
              <a:ext uri="{FF2B5EF4-FFF2-40B4-BE49-F238E27FC236}">
                <a16:creationId xmlns:a16="http://schemas.microsoft.com/office/drawing/2014/main" id="{4CFA869B-BFDC-B7B1-BD8A-8CD90A4BDFB7}"/>
              </a:ext>
            </a:extLst>
          </p:cNvPr>
          <p:cNvPicPr>
            <a:picLocks noChangeAspect="1"/>
          </p:cNvPicPr>
          <p:nvPr/>
        </p:nvPicPr>
        <p:blipFill rotWithShape="1">
          <a:blip r:embed="rId3">
            <a:extLst>
              <a:ext uri="{28A0092B-C50C-407E-A947-70E740481C1C}">
                <a14:useLocalDpi xmlns:a14="http://schemas.microsoft.com/office/drawing/2010/main" val="0"/>
              </a:ext>
            </a:extLst>
          </a:blip>
          <a:srcRect t="3810" r="41677" b="5086"/>
          <a:stretch/>
        </p:blipFill>
        <p:spPr>
          <a:xfrm>
            <a:off x="4844945" y="2789384"/>
            <a:ext cx="7640124" cy="4245577"/>
          </a:xfrm>
          <a:prstGeom prst="rect">
            <a:avLst/>
          </a:prstGeom>
        </p:spPr>
      </p:pic>
      <p:sp>
        <p:nvSpPr>
          <p:cNvPr id="35" name="TextBox 2">
            <a:extLst>
              <a:ext uri="{FF2B5EF4-FFF2-40B4-BE49-F238E27FC236}">
                <a16:creationId xmlns:a16="http://schemas.microsoft.com/office/drawing/2014/main" id="{AEA93789-A6BE-A04C-917A-B035F068A245}"/>
              </a:ext>
            </a:extLst>
          </p:cNvPr>
          <p:cNvSpPr txBox="1"/>
          <p:nvPr/>
        </p:nvSpPr>
        <p:spPr>
          <a:xfrm>
            <a:off x="1587044" y="558660"/>
            <a:ext cx="16861642" cy="832407"/>
          </a:xfrm>
          <a:prstGeom prst="rect">
            <a:avLst/>
          </a:prstGeom>
        </p:spPr>
        <p:txBody>
          <a:bodyPr wrap="square" lIns="0" tIns="0" rIns="0" bIns="0" rtlCol="0" anchor="t">
            <a:spAutoFit/>
          </a:bodyPr>
          <a:lstStyle/>
          <a:p>
            <a:pPr>
              <a:lnSpc>
                <a:spcPts val="6959"/>
              </a:lnSpc>
            </a:pPr>
            <a:r>
              <a:rPr lang="en-US" sz="5400" dirty="0">
                <a:solidFill>
                  <a:schemeClr val="bg1"/>
                </a:solidFill>
                <a:latin typeface="Public Sans Bold"/>
              </a:rPr>
              <a:t>Observations of IRAS04302</a:t>
            </a:r>
          </a:p>
        </p:txBody>
      </p:sp>
      <p:sp>
        <p:nvSpPr>
          <p:cNvPr id="10" name="Slide Number Placeholder 9">
            <a:extLst>
              <a:ext uri="{FF2B5EF4-FFF2-40B4-BE49-F238E27FC236}">
                <a16:creationId xmlns:a16="http://schemas.microsoft.com/office/drawing/2014/main" id="{DF7C831E-70E0-C144-9176-CA00BFE20B52}"/>
              </a:ext>
            </a:extLst>
          </p:cNvPr>
          <p:cNvSpPr>
            <a:spLocks noGrp="1"/>
          </p:cNvSpPr>
          <p:nvPr>
            <p:ph type="sldNum" sz="quarter" idx="12"/>
          </p:nvPr>
        </p:nvSpPr>
        <p:spPr/>
        <p:txBody>
          <a:bodyPr/>
          <a:lstStyle/>
          <a:p>
            <a:fld id="{B6F15528-21DE-4FAA-801E-634DDDAF4B2B}" type="slidenum">
              <a:rPr lang="en-US" smtClean="0"/>
              <a:pPr/>
              <a:t>11</a:t>
            </a:fld>
            <a:endParaRPr lang="en-US"/>
          </a:p>
        </p:txBody>
      </p:sp>
      <p:sp>
        <p:nvSpPr>
          <p:cNvPr id="13" name="TextBox 3">
            <a:extLst>
              <a:ext uri="{FF2B5EF4-FFF2-40B4-BE49-F238E27FC236}">
                <a16:creationId xmlns:a16="http://schemas.microsoft.com/office/drawing/2014/main" id="{76CF5DF4-1E56-1740-85C6-2EE37AE8DDE1}"/>
              </a:ext>
            </a:extLst>
          </p:cNvPr>
          <p:cNvSpPr txBox="1"/>
          <p:nvPr/>
        </p:nvSpPr>
        <p:spPr>
          <a:xfrm>
            <a:off x="13717813" y="1679758"/>
            <a:ext cx="5022738" cy="246221"/>
          </a:xfrm>
          <a:prstGeom prst="rect">
            <a:avLst/>
          </a:prstGeom>
        </p:spPr>
        <p:txBody>
          <a:bodyPr wrap="square" lIns="0" tIns="0" rIns="0" bIns="0" rtlCol="0" anchor="t">
            <a:spAutoFit/>
          </a:bodyPr>
          <a:lstStyle/>
          <a:p>
            <a:pPr marL="0" marR="0" lvl="0" indent="0" algn="l" defTabSz="914400" rtl="0" eaLnBrk="1" fontAlgn="auto" latinLnBrk="0" hangingPunct="1">
              <a:spcBef>
                <a:spcPct val="0"/>
              </a:spcBef>
              <a:spcAft>
                <a:spcPts val="0"/>
              </a:spcAft>
              <a:buClrTx/>
              <a:buSzTx/>
              <a:buFontTx/>
              <a:buNone/>
              <a:tabLst/>
              <a:defRPr/>
            </a:pPr>
            <a:r>
              <a:rPr kumimoji="0" lang="en-US" sz="1600" i="0" u="none" strike="noStrike" kern="1200" cap="none" spc="0" normalizeH="0" baseline="0" noProof="0" dirty="0">
                <a:ln>
                  <a:noFill/>
                </a:ln>
                <a:solidFill>
                  <a:schemeClr val="bg1"/>
                </a:solidFill>
                <a:effectLst/>
                <a:uLnTx/>
                <a:uFillTx/>
                <a:latin typeface="Public Sans"/>
                <a:ea typeface="+mn-ea"/>
                <a:cs typeface="+mn-cs"/>
              </a:rPr>
              <a:t>Padgett et al. 1999, </a:t>
            </a:r>
            <a:r>
              <a:rPr kumimoji="0" lang="en-US" sz="1600" i="0" u="none" strike="noStrike" kern="1200" cap="none" spc="0" normalizeH="0" baseline="0" noProof="0" dirty="0" err="1">
                <a:ln>
                  <a:noFill/>
                </a:ln>
                <a:solidFill>
                  <a:schemeClr val="bg1"/>
                </a:solidFill>
                <a:effectLst/>
                <a:uLnTx/>
                <a:uFillTx/>
                <a:latin typeface="Public Sans"/>
                <a:ea typeface="+mn-ea"/>
                <a:cs typeface="+mn-cs"/>
              </a:rPr>
              <a:t>Villenave</a:t>
            </a:r>
            <a:r>
              <a:rPr kumimoji="0" lang="en-US" sz="1600" i="0" u="none" strike="noStrike" kern="1200" cap="none" spc="0" normalizeH="0" baseline="0" noProof="0" dirty="0">
                <a:ln>
                  <a:noFill/>
                </a:ln>
                <a:solidFill>
                  <a:schemeClr val="bg1"/>
                </a:solidFill>
                <a:effectLst/>
                <a:uLnTx/>
                <a:uFillTx/>
                <a:latin typeface="Public Sans"/>
                <a:ea typeface="+mn-ea"/>
                <a:cs typeface="+mn-cs"/>
              </a:rPr>
              <a:t> et al. 2020, 2023</a:t>
            </a:r>
            <a:endParaRPr kumimoji="0" lang="en-US" sz="1200" b="0" i="0" u="none" strike="noStrike" kern="1200" cap="none" spc="0" normalizeH="0" baseline="0" noProof="0" dirty="0">
              <a:ln>
                <a:noFill/>
              </a:ln>
              <a:solidFill>
                <a:schemeClr val="bg1"/>
              </a:solidFill>
              <a:effectLst/>
              <a:uLnTx/>
              <a:uFillTx/>
              <a:latin typeface="Public Sans"/>
              <a:ea typeface="+mn-ea"/>
              <a:cs typeface="+mn-cs"/>
            </a:endParaRPr>
          </a:p>
        </p:txBody>
      </p:sp>
      <p:sp>
        <p:nvSpPr>
          <p:cNvPr id="3" name="Footer Placeholder 1">
            <a:extLst>
              <a:ext uri="{FF2B5EF4-FFF2-40B4-BE49-F238E27FC236}">
                <a16:creationId xmlns:a16="http://schemas.microsoft.com/office/drawing/2014/main" id="{2035A171-EDD9-96AE-1F46-36C9A0B1FE6D}"/>
              </a:ext>
            </a:extLst>
          </p:cNvPr>
          <p:cNvSpPr>
            <a:spLocks noGrp="1"/>
          </p:cNvSpPr>
          <p:nvPr>
            <p:ph type="ftr" sz="quarter" idx="11"/>
          </p:nvPr>
        </p:nvSpPr>
        <p:spPr>
          <a:xfrm>
            <a:off x="76200" y="9943042"/>
            <a:ext cx="3657600" cy="251882"/>
          </a:xfrm>
        </p:spPr>
        <p:txBody>
          <a:bodyPr/>
          <a:lstStyle/>
          <a:p>
            <a:r>
              <a:rPr lang="en-US"/>
              <a:t>Marion Villenave – IEEE Buenaventura Spring Mixer  05/04/2023</a:t>
            </a:r>
            <a:endParaRPr lang="en-US" dirty="0"/>
          </a:p>
        </p:txBody>
      </p:sp>
      <p:pic>
        <p:nvPicPr>
          <p:cNvPr id="11" name="Picture 10">
            <a:extLst>
              <a:ext uri="{FF2B5EF4-FFF2-40B4-BE49-F238E27FC236}">
                <a16:creationId xmlns:a16="http://schemas.microsoft.com/office/drawing/2014/main" id="{CD7A35FE-5EEB-022C-B3B2-5EC0235BF39F}"/>
              </a:ext>
            </a:extLst>
          </p:cNvPr>
          <p:cNvPicPr>
            <a:picLocks noChangeAspect="1"/>
          </p:cNvPicPr>
          <p:nvPr/>
        </p:nvPicPr>
        <p:blipFill rotWithShape="1">
          <a:blip r:embed="rId4"/>
          <a:srcRect l="50532" t="1372" r="25405" b="67272"/>
          <a:stretch/>
        </p:blipFill>
        <p:spPr>
          <a:xfrm>
            <a:off x="216614" y="2826558"/>
            <a:ext cx="4621683" cy="4511834"/>
          </a:xfrm>
          <a:prstGeom prst="rect">
            <a:avLst/>
          </a:prstGeom>
        </p:spPr>
      </p:pic>
      <p:sp>
        <p:nvSpPr>
          <p:cNvPr id="12" name="Rectangle 11">
            <a:extLst>
              <a:ext uri="{FF2B5EF4-FFF2-40B4-BE49-F238E27FC236}">
                <a16:creationId xmlns:a16="http://schemas.microsoft.com/office/drawing/2014/main" id="{2EC9E3C3-BB65-3B10-30E3-C7ED6F83F2FB}"/>
              </a:ext>
            </a:extLst>
          </p:cNvPr>
          <p:cNvSpPr/>
          <p:nvPr/>
        </p:nvSpPr>
        <p:spPr>
          <a:xfrm>
            <a:off x="1771190" y="4202958"/>
            <a:ext cx="1630875" cy="1630875"/>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680F7371-01D3-EA27-F52A-0365E286925F}"/>
              </a:ext>
            </a:extLst>
          </p:cNvPr>
          <p:cNvCxnSpPr>
            <a:cxnSpLocks/>
          </p:cNvCxnSpPr>
          <p:nvPr/>
        </p:nvCxnSpPr>
        <p:spPr>
          <a:xfrm flipV="1">
            <a:off x="3390505" y="2941584"/>
            <a:ext cx="1601898" cy="126137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50E272A-D908-BADB-4D06-E5CDC6DF2855}"/>
              </a:ext>
            </a:extLst>
          </p:cNvPr>
          <p:cNvCxnSpPr>
            <a:cxnSpLocks/>
          </p:cNvCxnSpPr>
          <p:nvPr/>
        </p:nvCxnSpPr>
        <p:spPr>
          <a:xfrm>
            <a:off x="3402065" y="5833833"/>
            <a:ext cx="1627135" cy="120112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C37CA0E8-0D33-AA77-ACD9-C01CF80E88F2}"/>
              </a:ext>
            </a:extLst>
          </p:cNvPr>
          <p:cNvSpPr txBox="1"/>
          <p:nvPr/>
        </p:nvSpPr>
        <p:spPr>
          <a:xfrm>
            <a:off x="430331" y="2974906"/>
            <a:ext cx="2341091" cy="400110"/>
          </a:xfrm>
          <a:prstGeom prst="rect">
            <a:avLst/>
          </a:prstGeom>
          <a:solidFill>
            <a:schemeClr val="tx1"/>
          </a:solidFill>
        </p:spPr>
        <p:txBody>
          <a:bodyPr wrap="square" rtlCol="0">
            <a:spAutoFit/>
          </a:bodyPr>
          <a:lstStyle/>
          <a:p>
            <a:r>
              <a:rPr lang="en-US" sz="2000" dirty="0">
                <a:solidFill>
                  <a:schemeClr val="bg1"/>
                </a:solidFill>
              </a:rPr>
              <a:t>1.6µm</a:t>
            </a:r>
          </a:p>
        </p:txBody>
      </p:sp>
      <p:sp>
        <p:nvSpPr>
          <p:cNvPr id="22" name="TextBox 21">
            <a:extLst>
              <a:ext uri="{FF2B5EF4-FFF2-40B4-BE49-F238E27FC236}">
                <a16:creationId xmlns:a16="http://schemas.microsoft.com/office/drawing/2014/main" id="{BE48903B-D0D3-07D6-2D29-65645AED6D18}"/>
              </a:ext>
            </a:extLst>
          </p:cNvPr>
          <p:cNvSpPr txBox="1"/>
          <p:nvPr/>
        </p:nvSpPr>
        <p:spPr>
          <a:xfrm>
            <a:off x="5183306" y="2941584"/>
            <a:ext cx="1815085" cy="400110"/>
          </a:xfrm>
          <a:prstGeom prst="rect">
            <a:avLst/>
          </a:prstGeom>
          <a:solidFill>
            <a:schemeClr val="tx1"/>
          </a:solidFill>
        </p:spPr>
        <p:txBody>
          <a:bodyPr wrap="square" rtlCol="0">
            <a:spAutoFit/>
          </a:bodyPr>
          <a:lstStyle/>
          <a:p>
            <a:r>
              <a:rPr lang="en-US" sz="2000" dirty="0">
                <a:solidFill>
                  <a:schemeClr val="bg1"/>
                </a:solidFill>
              </a:rPr>
              <a:t>0.9mm</a:t>
            </a:r>
          </a:p>
        </p:txBody>
      </p:sp>
      <p:sp>
        <p:nvSpPr>
          <p:cNvPr id="23" name="TextBox 22">
            <a:extLst>
              <a:ext uri="{FF2B5EF4-FFF2-40B4-BE49-F238E27FC236}">
                <a16:creationId xmlns:a16="http://schemas.microsoft.com/office/drawing/2014/main" id="{94B2799B-6058-66C2-BF13-EE83CCAD22A9}"/>
              </a:ext>
            </a:extLst>
          </p:cNvPr>
          <p:cNvSpPr txBox="1"/>
          <p:nvPr/>
        </p:nvSpPr>
        <p:spPr>
          <a:xfrm>
            <a:off x="9487340" y="2986680"/>
            <a:ext cx="1962238" cy="400110"/>
          </a:xfrm>
          <a:prstGeom prst="rect">
            <a:avLst/>
          </a:prstGeom>
          <a:solidFill>
            <a:schemeClr val="tx1"/>
          </a:solidFill>
        </p:spPr>
        <p:txBody>
          <a:bodyPr wrap="square" rtlCol="0">
            <a:spAutoFit/>
          </a:bodyPr>
          <a:lstStyle/>
          <a:p>
            <a:r>
              <a:rPr lang="en-US" sz="2000" dirty="0">
                <a:solidFill>
                  <a:schemeClr val="bg1"/>
                </a:solidFill>
              </a:rPr>
              <a:t>2.1mm</a:t>
            </a:r>
          </a:p>
        </p:txBody>
      </p:sp>
      <p:sp>
        <p:nvSpPr>
          <p:cNvPr id="8" name="TextBox 4">
            <a:extLst>
              <a:ext uri="{FF2B5EF4-FFF2-40B4-BE49-F238E27FC236}">
                <a16:creationId xmlns:a16="http://schemas.microsoft.com/office/drawing/2014/main" id="{B8873327-9C17-4AE7-1A9C-97C98D6370F5}"/>
              </a:ext>
            </a:extLst>
          </p:cNvPr>
          <p:cNvSpPr txBox="1"/>
          <p:nvPr/>
        </p:nvSpPr>
        <p:spPr>
          <a:xfrm>
            <a:off x="1180212" y="7429500"/>
            <a:ext cx="14593187" cy="456151"/>
          </a:xfrm>
          <a:prstGeom prst="rect">
            <a:avLst/>
          </a:prstGeom>
        </p:spPr>
        <p:txBody>
          <a:bodyPr wrap="square" lIns="0" tIns="0" rIns="0" bIns="0" rtlCol="0" anchor="t">
            <a:spAutoFit/>
          </a:bodyPr>
          <a:lstStyle/>
          <a:p>
            <a:pPr marL="0" lvl="0" indent="0" algn="l">
              <a:lnSpc>
                <a:spcPts val="3850"/>
              </a:lnSpc>
              <a:spcBef>
                <a:spcPct val="0"/>
              </a:spcBef>
            </a:pPr>
            <a:r>
              <a:rPr lang="en-US" sz="2750" u="none" dirty="0">
                <a:solidFill>
                  <a:schemeClr val="bg1"/>
                </a:solidFill>
                <a:latin typeface="Public Sans Bold"/>
              </a:rPr>
              <a:t>Observations at a variety of wavelengths – sensitive to grains of different sizes</a:t>
            </a:r>
          </a:p>
        </p:txBody>
      </p:sp>
      <p:sp>
        <p:nvSpPr>
          <p:cNvPr id="9" name="TextBox 2">
            <a:extLst>
              <a:ext uri="{FF2B5EF4-FFF2-40B4-BE49-F238E27FC236}">
                <a16:creationId xmlns:a16="http://schemas.microsoft.com/office/drawing/2014/main" id="{D0373A51-BEFF-627B-15B0-1D20BB9E2482}"/>
              </a:ext>
            </a:extLst>
          </p:cNvPr>
          <p:cNvSpPr txBox="1"/>
          <p:nvPr/>
        </p:nvSpPr>
        <p:spPr>
          <a:xfrm>
            <a:off x="1180213" y="7988434"/>
            <a:ext cx="15438313" cy="833754"/>
          </a:xfrm>
          <a:prstGeom prst="rect">
            <a:avLst/>
          </a:prstGeom>
        </p:spPr>
        <p:txBody>
          <a:bodyPr wrap="square" lIns="0" tIns="0" rIns="0" bIns="0" rtlCol="0" anchor="t">
            <a:spAutoFit/>
          </a:bodyPr>
          <a:lstStyle/>
          <a:p>
            <a:pPr marL="0" lvl="0" indent="0">
              <a:lnSpc>
                <a:spcPts val="3359"/>
              </a:lnSpc>
              <a:spcBef>
                <a:spcPct val="0"/>
              </a:spcBef>
            </a:pPr>
            <a:r>
              <a:rPr lang="en-US" sz="2400" u="none" dirty="0">
                <a:solidFill>
                  <a:schemeClr val="bg1"/>
                </a:solidFill>
                <a:latin typeface="Public Sans"/>
              </a:rPr>
              <a:t>HST image: probe µm sized dust, shows the presence of an envelope</a:t>
            </a:r>
          </a:p>
          <a:p>
            <a:pPr>
              <a:lnSpc>
                <a:spcPts val="3359"/>
              </a:lnSpc>
              <a:spcBef>
                <a:spcPct val="0"/>
              </a:spcBef>
            </a:pPr>
            <a:r>
              <a:rPr lang="en-US" sz="2400" u="none" dirty="0">
                <a:solidFill>
                  <a:schemeClr val="bg1"/>
                </a:solidFill>
                <a:latin typeface="Public Sans"/>
              </a:rPr>
              <a:t>ALMA image: probe ~100µm sized dust, less extended in the vertical direction than the HST observations</a:t>
            </a:r>
            <a:endParaRPr lang="en-US" sz="2400" dirty="0">
              <a:solidFill>
                <a:schemeClr val="bg1"/>
              </a:solidFill>
              <a:latin typeface="Public Sans"/>
            </a:endParaRPr>
          </a:p>
        </p:txBody>
      </p:sp>
      <p:sp>
        <p:nvSpPr>
          <p:cNvPr id="16" name="Rectangle 15">
            <a:extLst>
              <a:ext uri="{FF2B5EF4-FFF2-40B4-BE49-F238E27FC236}">
                <a16:creationId xmlns:a16="http://schemas.microsoft.com/office/drawing/2014/main" id="{8275A159-5AF2-0FCA-E249-B28C3D23294B}"/>
              </a:ext>
            </a:extLst>
          </p:cNvPr>
          <p:cNvSpPr/>
          <p:nvPr/>
        </p:nvSpPr>
        <p:spPr>
          <a:xfrm>
            <a:off x="13413825" y="2705100"/>
            <a:ext cx="372885" cy="4572000"/>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675B9CF-9524-76B8-1212-C52C5C8A7FDD}"/>
              </a:ext>
            </a:extLst>
          </p:cNvPr>
          <p:cNvSpPr>
            <a:spLocks noChangeAspect="1"/>
          </p:cNvSpPr>
          <p:nvPr/>
        </p:nvSpPr>
        <p:spPr>
          <a:xfrm>
            <a:off x="5029200" y="2922443"/>
            <a:ext cx="4114800" cy="41148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6E2E203-CDA3-45C4-E163-FE6262F82337}"/>
              </a:ext>
            </a:extLst>
          </p:cNvPr>
          <p:cNvSpPr>
            <a:spLocks noChangeAspect="1"/>
          </p:cNvSpPr>
          <p:nvPr/>
        </p:nvSpPr>
        <p:spPr>
          <a:xfrm>
            <a:off x="9166427" y="2920161"/>
            <a:ext cx="4114800" cy="41148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A85DB95-E564-37D5-FAC8-66C94AA13DAD}"/>
              </a:ext>
            </a:extLst>
          </p:cNvPr>
          <p:cNvPicPr>
            <a:picLocks noChangeAspect="1"/>
          </p:cNvPicPr>
          <p:nvPr/>
        </p:nvPicPr>
        <p:blipFill rotWithShape="1">
          <a:blip r:embed="rId5">
            <a:extLst>
              <a:ext uri="{28A0092B-C50C-407E-A947-70E740481C1C}">
                <a14:useLocalDpi xmlns:a14="http://schemas.microsoft.com/office/drawing/2010/main" val="0"/>
              </a:ext>
            </a:extLst>
          </a:blip>
          <a:srcRect l="45495" t="12393" r="42084" b="8979"/>
          <a:stretch/>
        </p:blipFill>
        <p:spPr>
          <a:xfrm>
            <a:off x="10453393" y="3305452"/>
            <a:ext cx="1627135" cy="3664220"/>
          </a:xfrm>
          <a:prstGeom prst="rect">
            <a:avLst/>
          </a:prstGeom>
        </p:spPr>
      </p:pic>
      <p:sp>
        <p:nvSpPr>
          <p:cNvPr id="4" name="TextBox 4">
            <a:extLst>
              <a:ext uri="{FF2B5EF4-FFF2-40B4-BE49-F238E27FC236}">
                <a16:creationId xmlns:a16="http://schemas.microsoft.com/office/drawing/2014/main" id="{A40668EF-EB8A-9643-4634-80B4C6E229AD}"/>
              </a:ext>
            </a:extLst>
          </p:cNvPr>
          <p:cNvSpPr txBox="1"/>
          <p:nvPr/>
        </p:nvSpPr>
        <p:spPr>
          <a:xfrm>
            <a:off x="170321" y="2312699"/>
            <a:ext cx="5481805" cy="456151"/>
          </a:xfrm>
          <a:prstGeom prst="rect">
            <a:avLst/>
          </a:prstGeom>
        </p:spPr>
        <p:txBody>
          <a:bodyPr wrap="square" lIns="0" tIns="0" rIns="0" bIns="0" rtlCol="0" anchor="t">
            <a:spAutoFit/>
          </a:bodyPr>
          <a:lstStyle/>
          <a:p>
            <a:pPr marL="0" lvl="0" indent="0" algn="ctr">
              <a:lnSpc>
                <a:spcPts val="3850"/>
              </a:lnSpc>
              <a:spcBef>
                <a:spcPct val="0"/>
              </a:spcBef>
            </a:pPr>
            <a:r>
              <a:rPr lang="en-US" sz="2750" u="none" dirty="0">
                <a:solidFill>
                  <a:schemeClr val="bg1"/>
                </a:solidFill>
                <a:latin typeface="Public Sans Bold"/>
              </a:rPr>
              <a:t>Hubble Space Telescope</a:t>
            </a:r>
          </a:p>
        </p:txBody>
      </p:sp>
      <p:sp>
        <p:nvSpPr>
          <p:cNvPr id="5" name="TextBox 4">
            <a:extLst>
              <a:ext uri="{FF2B5EF4-FFF2-40B4-BE49-F238E27FC236}">
                <a16:creationId xmlns:a16="http://schemas.microsoft.com/office/drawing/2014/main" id="{4FB2A89B-F0C2-F414-C086-1F3E00A31A6A}"/>
              </a:ext>
            </a:extLst>
          </p:cNvPr>
          <p:cNvSpPr txBox="1"/>
          <p:nvPr/>
        </p:nvSpPr>
        <p:spPr>
          <a:xfrm>
            <a:off x="6344235" y="2326047"/>
            <a:ext cx="5481805" cy="456151"/>
          </a:xfrm>
          <a:prstGeom prst="rect">
            <a:avLst/>
          </a:prstGeom>
        </p:spPr>
        <p:txBody>
          <a:bodyPr wrap="square" lIns="0" tIns="0" rIns="0" bIns="0" rtlCol="0" anchor="t">
            <a:spAutoFit/>
          </a:bodyPr>
          <a:lstStyle/>
          <a:p>
            <a:pPr marL="0" lvl="0" indent="0" algn="ctr">
              <a:lnSpc>
                <a:spcPts val="3850"/>
              </a:lnSpc>
              <a:spcBef>
                <a:spcPct val="0"/>
              </a:spcBef>
            </a:pPr>
            <a:r>
              <a:rPr lang="en-US" sz="2750" u="none" dirty="0">
                <a:solidFill>
                  <a:schemeClr val="bg1"/>
                </a:solidFill>
                <a:latin typeface="Public Sans Bold"/>
              </a:rPr>
              <a:t>ALMA</a:t>
            </a:r>
          </a:p>
        </p:txBody>
      </p:sp>
      <p:sp>
        <p:nvSpPr>
          <p:cNvPr id="6" name="TextBox 4">
            <a:extLst>
              <a:ext uri="{FF2B5EF4-FFF2-40B4-BE49-F238E27FC236}">
                <a16:creationId xmlns:a16="http://schemas.microsoft.com/office/drawing/2014/main" id="{08E9D454-ED37-322B-B37B-7A892A24D456}"/>
              </a:ext>
            </a:extLst>
          </p:cNvPr>
          <p:cNvSpPr txBox="1"/>
          <p:nvPr/>
        </p:nvSpPr>
        <p:spPr>
          <a:xfrm>
            <a:off x="12485068" y="2309142"/>
            <a:ext cx="5481805" cy="456151"/>
          </a:xfrm>
          <a:prstGeom prst="rect">
            <a:avLst/>
          </a:prstGeom>
        </p:spPr>
        <p:txBody>
          <a:bodyPr wrap="square" lIns="0" tIns="0" rIns="0" bIns="0" rtlCol="0" anchor="t">
            <a:spAutoFit/>
          </a:bodyPr>
          <a:lstStyle/>
          <a:p>
            <a:pPr marL="0" lvl="0" indent="0" algn="ctr">
              <a:lnSpc>
                <a:spcPts val="3850"/>
              </a:lnSpc>
              <a:spcBef>
                <a:spcPct val="0"/>
              </a:spcBef>
            </a:pPr>
            <a:r>
              <a:rPr lang="en-US" sz="2750" u="none" dirty="0">
                <a:solidFill>
                  <a:schemeClr val="bg1"/>
                </a:solidFill>
                <a:latin typeface="Public Sans Bold"/>
              </a:rPr>
              <a:t>VLA</a:t>
            </a:r>
          </a:p>
        </p:txBody>
      </p:sp>
    </p:spTree>
    <p:extLst>
      <p:ext uri="{BB962C8B-B14F-4D97-AF65-F5344CB8AC3E}">
        <p14:creationId xmlns:p14="http://schemas.microsoft.com/office/powerpoint/2010/main" val="14615915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2DBF0B6-A8F4-40A5-3F44-E8ED214A2ED3}"/>
              </a:ext>
            </a:extLst>
          </p:cNvPr>
          <p:cNvSpPr/>
          <p:nvPr/>
        </p:nvSpPr>
        <p:spPr>
          <a:xfrm>
            <a:off x="-18011" y="0"/>
            <a:ext cx="18306011" cy="10286999"/>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28" name="Picture 27">
            <a:extLst>
              <a:ext uri="{FF2B5EF4-FFF2-40B4-BE49-F238E27FC236}">
                <a16:creationId xmlns:a16="http://schemas.microsoft.com/office/drawing/2014/main" id="{4CFA869B-BFDC-B7B1-BD8A-8CD90A4BDFB7}"/>
              </a:ext>
            </a:extLst>
          </p:cNvPr>
          <p:cNvPicPr>
            <a:picLocks noChangeAspect="1"/>
          </p:cNvPicPr>
          <p:nvPr/>
        </p:nvPicPr>
        <p:blipFill rotWithShape="1">
          <a:blip r:embed="rId3">
            <a:extLst>
              <a:ext uri="{28A0092B-C50C-407E-A947-70E740481C1C}">
                <a14:useLocalDpi xmlns:a14="http://schemas.microsoft.com/office/drawing/2010/main" val="0"/>
              </a:ext>
            </a:extLst>
          </a:blip>
          <a:srcRect t="3810" b="5086"/>
          <a:stretch/>
        </p:blipFill>
        <p:spPr>
          <a:xfrm>
            <a:off x="4844944" y="2789384"/>
            <a:ext cx="13099589" cy="4245577"/>
          </a:xfrm>
          <a:prstGeom prst="rect">
            <a:avLst/>
          </a:prstGeom>
        </p:spPr>
      </p:pic>
      <p:sp>
        <p:nvSpPr>
          <p:cNvPr id="35" name="TextBox 2">
            <a:extLst>
              <a:ext uri="{FF2B5EF4-FFF2-40B4-BE49-F238E27FC236}">
                <a16:creationId xmlns:a16="http://schemas.microsoft.com/office/drawing/2014/main" id="{AEA93789-A6BE-A04C-917A-B035F068A245}"/>
              </a:ext>
            </a:extLst>
          </p:cNvPr>
          <p:cNvSpPr txBox="1"/>
          <p:nvPr/>
        </p:nvSpPr>
        <p:spPr>
          <a:xfrm>
            <a:off x="1587044" y="558660"/>
            <a:ext cx="16861642" cy="832407"/>
          </a:xfrm>
          <a:prstGeom prst="rect">
            <a:avLst/>
          </a:prstGeom>
        </p:spPr>
        <p:txBody>
          <a:bodyPr wrap="square" lIns="0" tIns="0" rIns="0" bIns="0" rtlCol="0" anchor="t">
            <a:spAutoFit/>
          </a:bodyPr>
          <a:lstStyle/>
          <a:p>
            <a:pPr>
              <a:lnSpc>
                <a:spcPts val="6959"/>
              </a:lnSpc>
            </a:pPr>
            <a:r>
              <a:rPr lang="en-US" sz="5400" dirty="0">
                <a:solidFill>
                  <a:schemeClr val="bg1"/>
                </a:solidFill>
                <a:latin typeface="Public Sans Bold"/>
              </a:rPr>
              <a:t>Observations of IRAS04302</a:t>
            </a:r>
          </a:p>
        </p:txBody>
      </p:sp>
      <p:sp>
        <p:nvSpPr>
          <p:cNvPr id="10" name="Slide Number Placeholder 9">
            <a:extLst>
              <a:ext uri="{FF2B5EF4-FFF2-40B4-BE49-F238E27FC236}">
                <a16:creationId xmlns:a16="http://schemas.microsoft.com/office/drawing/2014/main" id="{DF7C831E-70E0-C144-9176-CA00BFE20B52}"/>
              </a:ext>
            </a:extLst>
          </p:cNvPr>
          <p:cNvSpPr>
            <a:spLocks noGrp="1"/>
          </p:cNvSpPr>
          <p:nvPr>
            <p:ph type="sldNum" sz="quarter" idx="12"/>
          </p:nvPr>
        </p:nvSpPr>
        <p:spPr/>
        <p:txBody>
          <a:bodyPr/>
          <a:lstStyle/>
          <a:p>
            <a:fld id="{B6F15528-21DE-4FAA-801E-634DDDAF4B2B}" type="slidenum">
              <a:rPr lang="en-US" smtClean="0"/>
              <a:pPr/>
              <a:t>12</a:t>
            </a:fld>
            <a:endParaRPr lang="en-US"/>
          </a:p>
        </p:txBody>
      </p:sp>
      <p:sp>
        <p:nvSpPr>
          <p:cNvPr id="13" name="TextBox 3">
            <a:extLst>
              <a:ext uri="{FF2B5EF4-FFF2-40B4-BE49-F238E27FC236}">
                <a16:creationId xmlns:a16="http://schemas.microsoft.com/office/drawing/2014/main" id="{76CF5DF4-1E56-1740-85C6-2EE37AE8DDE1}"/>
              </a:ext>
            </a:extLst>
          </p:cNvPr>
          <p:cNvSpPr txBox="1"/>
          <p:nvPr/>
        </p:nvSpPr>
        <p:spPr>
          <a:xfrm>
            <a:off x="13717813" y="1679758"/>
            <a:ext cx="5022738" cy="246221"/>
          </a:xfrm>
          <a:prstGeom prst="rect">
            <a:avLst/>
          </a:prstGeom>
        </p:spPr>
        <p:txBody>
          <a:bodyPr wrap="square" lIns="0" tIns="0" rIns="0" bIns="0" rtlCol="0" anchor="t">
            <a:spAutoFit/>
          </a:bodyPr>
          <a:lstStyle/>
          <a:p>
            <a:pPr marL="0" marR="0" lvl="0" indent="0" algn="l" defTabSz="914400" rtl="0" eaLnBrk="1" fontAlgn="auto" latinLnBrk="0" hangingPunct="1">
              <a:spcBef>
                <a:spcPct val="0"/>
              </a:spcBef>
              <a:spcAft>
                <a:spcPts val="0"/>
              </a:spcAft>
              <a:buClrTx/>
              <a:buSzTx/>
              <a:buFontTx/>
              <a:buNone/>
              <a:tabLst/>
              <a:defRPr/>
            </a:pPr>
            <a:r>
              <a:rPr kumimoji="0" lang="en-US" sz="1600" i="0" u="none" strike="noStrike" kern="1200" cap="none" spc="0" normalizeH="0" baseline="0" noProof="0" dirty="0">
                <a:ln>
                  <a:noFill/>
                </a:ln>
                <a:solidFill>
                  <a:schemeClr val="bg1"/>
                </a:solidFill>
                <a:effectLst/>
                <a:uLnTx/>
                <a:uFillTx/>
                <a:latin typeface="Public Sans"/>
                <a:ea typeface="+mn-ea"/>
                <a:cs typeface="+mn-cs"/>
              </a:rPr>
              <a:t>Padgett et al. 1999, </a:t>
            </a:r>
            <a:r>
              <a:rPr kumimoji="0" lang="en-US" sz="1600" i="0" u="none" strike="noStrike" kern="1200" cap="none" spc="0" normalizeH="0" baseline="0" noProof="0" dirty="0" err="1">
                <a:ln>
                  <a:noFill/>
                </a:ln>
                <a:solidFill>
                  <a:schemeClr val="bg1"/>
                </a:solidFill>
                <a:effectLst/>
                <a:uLnTx/>
                <a:uFillTx/>
                <a:latin typeface="Public Sans"/>
                <a:ea typeface="+mn-ea"/>
                <a:cs typeface="+mn-cs"/>
              </a:rPr>
              <a:t>Villenave</a:t>
            </a:r>
            <a:r>
              <a:rPr kumimoji="0" lang="en-US" sz="1600" i="0" u="none" strike="noStrike" kern="1200" cap="none" spc="0" normalizeH="0" baseline="0" noProof="0" dirty="0">
                <a:ln>
                  <a:noFill/>
                </a:ln>
                <a:solidFill>
                  <a:schemeClr val="bg1"/>
                </a:solidFill>
                <a:effectLst/>
                <a:uLnTx/>
                <a:uFillTx/>
                <a:latin typeface="Public Sans"/>
                <a:ea typeface="+mn-ea"/>
                <a:cs typeface="+mn-cs"/>
              </a:rPr>
              <a:t> et al. 2020, 2023</a:t>
            </a:r>
            <a:endParaRPr kumimoji="0" lang="en-US" sz="1200" b="0" i="0" u="none" strike="noStrike" kern="1200" cap="none" spc="0" normalizeH="0" baseline="0" noProof="0" dirty="0">
              <a:ln>
                <a:noFill/>
              </a:ln>
              <a:solidFill>
                <a:schemeClr val="bg1"/>
              </a:solidFill>
              <a:effectLst/>
              <a:uLnTx/>
              <a:uFillTx/>
              <a:latin typeface="Public Sans"/>
              <a:ea typeface="+mn-ea"/>
              <a:cs typeface="+mn-cs"/>
            </a:endParaRPr>
          </a:p>
        </p:txBody>
      </p:sp>
      <p:sp>
        <p:nvSpPr>
          <p:cNvPr id="3" name="Footer Placeholder 1">
            <a:extLst>
              <a:ext uri="{FF2B5EF4-FFF2-40B4-BE49-F238E27FC236}">
                <a16:creationId xmlns:a16="http://schemas.microsoft.com/office/drawing/2014/main" id="{2035A171-EDD9-96AE-1F46-36C9A0B1FE6D}"/>
              </a:ext>
            </a:extLst>
          </p:cNvPr>
          <p:cNvSpPr>
            <a:spLocks noGrp="1"/>
          </p:cNvSpPr>
          <p:nvPr>
            <p:ph type="ftr" sz="quarter" idx="11"/>
          </p:nvPr>
        </p:nvSpPr>
        <p:spPr>
          <a:xfrm>
            <a:off x="76200" y="9943042"/>
            <a:ext cx="3657600" cy="251882"/>
          </a:xfrm>
        </p:spPr>
        <p:txBody>
          <a:bodyPr/>
          <a:lstStyle/>
          <a:p>
            <a:r>
              <a:rPr lang="en-US"/>
              <a:t>Marion Villenave – IEEE Buenaventura Spring Mixer  05/04/2023</a:t>
            </a:r>
            <a:endParaRPr lang="en-US" dirty="0"/>
          </a:p>
        </p:txBody>
      </p:sp>
      <p:pic>
        <p:nvPicPr>
          <p:cNvPr id="11" name="Picture 10">
            <a:extLst>
              <a:ext uri="{FF2B5EF4-FFF2-40B4-BE49-F238E27FC236}">
                <a16:creationId xmlns:a16="http://schemas.microsoft.com/office/drawing/2014/main" id="{CD7A35FE-5EEB-022C-B3B2-5EC0235BF39F}"/>
              </a:ext>
            </a:extLst>
          </p:cNvPr>
          <p:cNvPicPr>
            <a:picLocks noChangeAspect="1"/>
          </p:cNvPicPr>
          <p:nvPr/>
        </p:nvPicPr>
        <p:blipFill rotWithShape="1">
          <a:blip r:embed="rId4"/>
          <a:srcRect l="50532" t="1372" r="25405" b="67272"/>
          <a:stretch/>
        </p:blipFill>
        <p:spPr>
          <a:xfrm>
            <a:off x="216614" y="2826558"/>
            <a:ext cx="4621683" cy="4511834"/>
          </a:xfrm>
          <a:prstGeom prst="rect">
            <a:avLst/>
          </a:prstGeom>
        </p:spPr>
      </p:pic>
      <p:sp>
        <p:nvSpPr>
          <p:cNvPr id="12" name="Rectangle 11">
            <a:extLst>
              <a:ext uri="{FF2B5EF4-FFF2-40B4-BE49-F238E27FC236}">
                <a16:creationId xmlns:a16="http://schemas.microsoft.com/office/drawing/2014/main" id="{2EC9E3C3-BB65-3B10-30E3-C7ED6F83F2FB}"/>
              </a:ext>
            </a:extLst>
          </p:cNvPr>
          <p:cNvSpPr/>
          <p:nvPr/>
        </p:nvSpPr>
        <p:spPr>
          <a:xfrm>
            <a:off x="1771190" y="4202958"/>
            <a:ext cx="1630875" cy="1630875"/>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680F7371-01D3-EA27-F52A-0365E286925F}"/>
              </a:ext>
            </a:extLst>
          </p:cNvPr>
          <p:cNvCxnSpPr>
            <a:cxnSpLocks/>
          </p:cNvCxnSpPr>
          <p:nvPr/>
        </p:nvCxnSpPr>
        <p:spPr>
          <a:xfrm flipV="1">
            <a:off x="3390505" y="2941584"/>
            <a:ext cx="1601898" cy="126137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50E272A-D908-BADB-4D06-E5CDC6DF2855}"/>
              </a:ext>
            </a:extLst>
          </p:cNvPr>
          <p:cNvCxnSpPr>
            <a:cxnSpLocks/>
          </p:cNvCxnSpPr>
          <p:nvPr/>
        </p:nvCxnSpPr>
        <p:spPr>
          <a:xfrm>
            <a:off x="3402065" y="5833833"/>
            <a:ext cx="1627135" cy="120112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C37CA0E8-0D33-AA77-ACD9-C01CF80E88F2}"/>
              </a:ext>
            </a:extLst>
          </p:cNvPr>
          <p:cNvSpPr txBox="1"/>
          <p:nvPr/>
        </p:nvSpPr>
        <p:spPr>
          <a:xfrm>
            <a:off x="430331" y="2974906"/>
            <a:ext cx="2341091" cy="400110"/>
          </a:xfrm>
          <a:prstGeom prst="rect">
            <a:avLst/>
          </a:prstGeom>
          <a:solidFill>
            <a:schemeClr val="tx1"/>
          </a:solidFill>
        </p:spPr>
        <p:txBody>
          <a:bodyPr wrap="square" rtlCol="0">
            <a:spAutoFit/>
          </a:bodyPr>
          <a:lstStyle/>
          <a:p>
            <a:r>
              <a:rPr lang="en-US" sz="2000" dirty="0">
                <a:solidFill>
                  <a:schemeClr val="bg1"/>
                </a:solidFill>
              </a:rPr>
              <a:t>1.6µm</a:t>
            </a:r>
          </a:p>
        </p:txBody>
      </p:sp>
      <p:sp>
        <p:nvSpPr>
          <p:cNvPr id="22" name="TextBox 21">
            <a:extLst>
              <a:ext uri="{FF2B5EF4-FFF2-40B4-BE49-F238E27FC236}">
                <a16:creationId xmlns:a16="http://schemas.microsoft.com/office/drawing/2014/main" id="{BE48903B-D0D3-07D6-2D29-65645AED6D18}"/>
              </a:ext>
            </a:extLst>
          </p:cNvPr>
          <p:cNvSpPr txBox="1"/>
          <p:nvPr/>
        </p:nvSpPr>
        <p:spPr>
          <a:xfrm>
            <a:off x="5183306" y="2941584"/>
            <a:ext cx="1815085" cy="400110"/>
          </a:xfrm>
          <a:prstGeom prst="rect">
            <a:avLst/>
          </a:prstGeom>
          <a:solidFill>
            <a:schemeClr val="tx1"/>
          </a:solidFill>
        </p:spPr>
        <p:txBody>
          <a:bodyPr wrap="square" rtlCol="0">
            <a:spAutoFit/>
          </a:bodyPr>
          <a:lstStyle/>
          <a:p>
            <a:r>
              <a:rPr lang="en-US" sz="2000" dirty="0">
                <a:solidFill>
                  <a:schemeClr val="bg1"/>
                </a:solidFill>
              </a:rPr>
              <a:t>0.9mm</a:t>
            </a:r>
          </a:p>
        </p:txBody>
      </p:sp>
      <p:sp>
        <p:nvSpPr>
          <p:cNvPr id="23" name="TextBox 22">
            <a:extLst>
              <a:ext uri="{FF2B5EF4-FFF2-40B4-BE49-F238E27FC236}">
                <a16:creationId xmlns:a16="http://schemas.microsoft.com/office/drawing/2014/main" id="{94B2799B-6058-66C2-BF13-EE83CCAD22A9}"/>
              </a:ext>
            </a:extLst>
          </p:cNvPr>
          <p:cNvSpPr txBox="1"/>
          <p:nvPr/>
        </p:nvSpPr>
        <p:spPr>
          <a:xfrm>
            <a:off x="9487340" y="2986680"/>
            <a:ext cx="1962238" cy="400110"/>
          </a:xfrm>
          <a:prstGeom prst="rect">
            <a:avLst/>
          </a:prstGeom>
          <a:solidFill>
            <a:schemeClr val="tx1"/>
          </a:solidFill>
        </p:spPr>
        <p:txBody>
          <a:bodyPr wrap="square" rtlCol="0">
            <a:spAutoFit/>
          </a:bodyPr>
          <a:lstStyle/>
          <a:p>
            <a:r>
              <a:rPr lang="en-US" sz="2000" dirty="0">
                <a:solidFill>
                  <a:schemeClr val="bg1"/>
                </a:solidFill>
              </a:rPr>
              <a:t>2.1mm</a:t>
            </a:r>
          </a:p>
        </p:txBody>
      </p:sp>
      <p:sp>
        <p:nvSpPr>
          <p:cNvPr id="24" name="TextBox 23">
            <a:extLst>
              <a:ext uri="{FF2B5EF4-FFF2-40B4-BE49-F238E27FC236}">
                <a16:creationId xmlns:a16="http://schemas.microsoft.com/office/drawing/2014/main" id="{BF9D9837-B37B-E000-F26B-2C0646165B58}"/>
              </a:ext>
            </a:extLst>
          </p:cNvPr>
          <p:cNvSpPr txBox="1"/>
          <p:nvPr/>
        </p:nvSpPr>
        <p:spPr>
          <a:xfrm>
            <a:off x="13840167" y="2986680"/>
            <a:ext cx="2389015" cy="400110"/>
          </a:xfrm>
          <a:prstGeom prst="rect">
            <a:avLst/>
          </a:prstGeom>
          <a:solidFill>
            <a:schemeClr val="tx1"/>
          </a:solidFill>
        </p:spPr>
        <p:txBody>
          <a:bodyPr wrap="square" rtlCol="0">
            <a:spAutoFit/>
          </a:bodyPr>
          <a:lstStyle/>
          <a:p>
            <a:r>
              <a:rPr lang="en-US" sz="2000" dirty="0">
                <a:solidFill>
                  <a:schemeClr val="bg1"/>
                </a:solidFill>
              </a:rPr>
              <a:t>9.2mm</a:t>
            </a:r>
          </a:p>
        </p:txBody>
      </p:sp>
      <p:sp>
        <p:nvSpPr>
          <p:cNvPr id="8" name="TextBox 4">
            <a:extLst>
              <a:ext uri="{FF2B5EF4-FFF2-40B4-BE49-F238E27FC236}">
                <a16:creationId xmlns:a16="http://schemas.microsoft.com/office/drawing/2014/main" id="{B8873327-9C17-4AE7-1A9C-97C98D6370F5}"/>
              </a:ext>
            </a:extLst>
          </p:cNvPr>
          <p:cNvSpPr txBox="1"/>
          <p:nvPr/>
        </p:nvSpPr>
        <p:spPr>
          <a:xfrm>
            <a:off x="1180212" y="7429500"/>
            <a:ext cx="14593187" cy="456151"/>
          </a:xfrm>
          <a:prstGeom prst="rect">
            <a:avLst/>
          </a:prstGeom>
        </p:spPr>
        <p:txBody>
          <a:bodyPr wrap="square" lIns="0" tIns="0" rIns="0" bIns="0" rtlCol="0" anchor="t">
            <a:spAutoFit/>
          </a:bodyPr>
          <a:lstStyle/>
          <a:p>
            <a:pPr marL="0" lvl="0" indent="0" algn="l">
              <a:lnSpc>
                <a:spcPts val="3850"/>
              </a:lnSpc>
              <a:spcBef>
                <a:spcPct val="0"/>
              </a:spcBef>
            </a:pPr>
            <a:r>
              <a:rPr lang="en-US" sz="2750" u="none" dirty="0">
                <a:solidFill>
                  <a:schemeClr val="bg1"/>
                </a:solidFill>
                <a:latin typeface="Public Sans Bold"/>
              </a:rPr>
              <a:t>Observations at a variety of wavelengths – sensitive to grains of different sizes</a:t>
            </a:r>
          </a:p>
        </p:txBody>
      </p:sp>
      <p:sp>
        <p:nvSpPr>
          <p:cNvPr id="9" name="TextBox 2">
            <a:extLst>
              <a:ext uri="{FF2B5EF4-FFF2-40B4-BE49-F238E27FC236}">
                <a16:creationId xmlns:a16="http://schemas.microsoft.com/office/drawing/2014/main" id="{D0373A51-BEFF-627B-15B0-1D20BB9E2482}"/>
              </a:ext>
            </a:extLst>
          </p:cNvPr>
          <p:cNvSpPr txBox="1"/>
          <p:nvPr/>
        </p:nvSpPr>
        <p:spPr>
          <a:xfrm>
            <a:off x="1180213" y="7988434"/>
            <a:ext cx="15438313" cy="1269771"/>
          </a:xfrm>
          <a:prstGeom prst="rect">
            <a:avLst/>
          </a:prstGeom>
        </p:spPr>
        <p:txBody>
          <a:bodyPr wrap="square" lIns="0" tIns="0" rIns="0" bIns="0" rtlCol="0" anchor="t">
            <a:spAutoFit/>
          </a:bodyPr>
          <a:lstStyle/>
          <a:p>
            <a:pPr marL="0" lvl="0" indent="0">
              <a:lnSpc>
                <a:spcPts val="3359"/>
              </a:lnSpc>
              <a:spcBef>
                <a:spcPct val="0"/>
              </a:spcBef>
            </a:pPr>
            <a:r>
              <a:rPr lang="en-US" sz="2400" u="none" dirty="0">
                <a:solidFill>
                  <a:schemeClr val="bg1"/>
                </a:solidFill>
                <a:latin typeface="Public Sans"/>
              </a:rPr>
              <a:t>HST image: probe µm sized dust, shows the presence of an envelope</a:t>
            </a:r>
          </a:p>
          <a:p>
            <a:pPr>
              <a:lnSpc>
                <a:spcPts val="3359"/>
              </a:lnSpc>
              <a:spcBef>
                <a:spcPct val="0"/>
              </a:spcBef>
            </a:pPr>
            <a:r>
              <a:rPr lang="en-US" sz="2400" u="none" dirty="0">
                <a:solidFill>
                  <a:schemeClr val="bg1"/>
                </a:solidFill>
                <a:latin typeface="Public Sans"/>
              </a:rPr>
              <a:t>ALMA image: probe ~100µm sized dust, less extended in the vertical direction than the HST observations</a:t>
            </a:r>
          </a:p>
          <a:p>
            <a:pPr marL="0" lvl="0" indent="0">
              <a:lnSpc>
                <a:spcPts val="3359"/>
              </a:lnSpc>
              <a:spcBef>
                <a:spcPct val="0"/>
              </a:spcBef>
            </a:pPr>
            <a:r>
              <a:rPr lang="en-US" sz="2400" dirty="0">
                <a:solidFill>
                  <a:schemeClr val="bg1"/>
                </a:solidFill>
                <a:latin typeface="Public Sans"/>
              </a:rPr>
              <a:t>VLA image: probe mm sized dust, significantly more radially compact than the ALMA observations</a:t>
            </a:r>
          </a:p>
        </p:txBody>
      </p:sp>
      <p:sp>
        <p:nvSpPr>
          <p:cNvPr id="16" name="Rectangle 15">
            <a:extLst>
              <a:ext uri="{FF2B5EF4-FFF2-40B4-BE49-F238E27FC236}">
                <a16:creationId xmlns:a16="http://schemas.microsoft.com/office/drawing/2014/main" id="{8275A159-5AF2-0FCA-E249-B28C3D23294B}"/>
              </a:ext>
            </a:extLst>
          </p:cNvPr>
          <p:cNvSpPr/>
          <p:nvPr/>
        </p:nvSpPr>
        <p:spPr>
          <a:xfrm>
            <a:off x="13413825" y="2705100"/>
            <a:ext cx="372885" cy="4572000"/>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675B9CF-9524-76B8-1212-C52C5C8A7FDD}"/>
              </a:ext>
            </a:extLst>
          </p:cNvPr>
          <p:cNvSpPr>
            <a:spLocks noChangeAspect="1"/>
          </p:cNvSpPr>
          <p:nvPr/>
        </p:nvSpPr>
        <p:spPr>
          <a:xfrm>
            <a:off x="5029200" y="2922443"/>
            <a:ext cx="4114800" cy="41148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6E2E203-CDA3-45C4-E163-FE6262F82337}"/>
              </a:ext>
            </a:extLst>
          </p:cNvPr>
          <p:cNvSpPr>
            <a:spLocks noChangeAspect="1"/>
          </p:cNvSpPr>
          <p:nvPr/>
        </p:nvSpPr>
        <p:spPr>
          <a:xfrm>
            <a:off x="9166427" y="2920161"/>
            <a:ext cx="4114800" cy="41148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3295423E-1FB2-A8F5-822D-325AFF50DC06}"/>
              </a:ext>
            </a:extLst>
          </p:cNvPr>
          <p:cNvSpPr>
            <a:spLocks noChangeAspect="1"/>
          </p:cNvSpPr>
          <p:nvPr/>
        </p:nvSpPr>
        <p:spPr>
          <a:xfrm>
            <a:off x="13281227" y="2920161"/>
            <a:ext cx="4114800" cy="41148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a:extLst>
              <a:ext uri="{FF2B5EF4-FFF2-40B4-BE49-F238E27FC236}">
                <a16:creationId xmlns:a16="http://schemas.microsoft.com/office/drawing/2014/main" id="{116C333D-305D-EB73-B8B5-7F9E0C0C3DBF}"/>
              </a:ext>
            </a:extLst>
          </p:cNvPr>
          <p:cNvPicPr>
            <a:picLocks noChangeAspect="1"/>
          </p:cNvPicPr>
          <p:nvPr/>
        </p:nvPicPr>
        <p:blipFill rotWithShape="1">
          <a:blip r:embed="rId5">
            <a:extLst>
              <a:ext uri="{28A0092B-C50C-407E-A947-70E740481C1C}">
                <a14:useLocalDpi xmlns:a14="http://schemas.microsoft.com/office/drawing/2010/main" val="0"/>
              </a:ext>
            </a:extLst>
          </a:blip>
          <a:srcRect l="77464" t="23967" r="8575" b="18717"/>
          <a:stretch/>
        </p:blipFill>
        <p:spPr>
          <a:xfrm>
            <a:off x="14445738" y="3775937"/>
            <a:ext cx="1828800" cy="2671047"/>
          </a:xfrm>
          <a:prstGeom prst="rect">
            <a:avLst/>
          </a:prstGeom>
        </p:spPr>
      </p:pic>
      <p:pic>
        <p:nvPicPr>
          <p:cNvPr id="2" name="Picture 1">
            <a:extLst>
              <a:ext uri="{FF2B5EF4-FFF2-40B4-BE49-F238E27FC236}">
                <a16:creationId xmlns:a16="http://schemas.microsoft.com/office/drawing/2014/main" id="{DA85DB95-E564-37D5-FAC8-66C94AA13DAD}"/>
              </a:ext>
            </a:extLst>
          </p:cNvPr>
          <p:cNvPicPr>
            <a:picLocks noChangeAspect="1"/>
          </p:cNvPicPr>
          <p:nvPr/>
        </p:nvPicPr>
        <p:blipFill rotWithShape="1">
          <a:blip r:embed="rId6">
            <a:extLst>
              <a:ext uri="{28A0092B-C50C-407E-A947-70E740481C1C}">
                <a14:useLocalDpi xmlns:a14="http://schemas.microsoft.com/office/drawing/2010/main" val="0"/>
              </a:ext>
            </a:extLst>
          </a:blip>
          <a:srcRect l="45495" t="12393" r="42084" b="8979"/>
          <a:stretch/>
        </p:blipFill>
        <p:spPr>
          <a:xfrm>
            <a:off x="10453393" y="3305452"/>
            <a:ext cx="1627135" cy="3664220"/>
          </a:xfrm>
          <a:prstGeom prst="rect">
            <a:avLst/>
          </a:prstGeom>
        </p:spPr>
      </p:pic>
      <p:sp>
        <p:nvSpPr>
          <p:cNvPr id="4" name="TextBox 4">
            <a:extLst>
              <a:ext uri="{FF2B5EF4-FFF2-40B4-BE49-F238E27FC236}">
                <a16:creationId xmlns:a16="http://schemas.microsoft.com/office/drawing/2014/main" id="{A40668EF-EB8A-9643-4634-80B4C6E229AD}"/>
              </a:ext>
            </a:extLst>
          </p:cNvPr>
          <p:cNvSpPr txBox="1"/>
          <p:nvPr/>
        </p:nvSpPr>
        <p:spPr>
          <a:xfrm>
            <a:off x="170321" y="2312699"/>
            <a:ext cx="5481805" cy="456151"/>
          </a:xfrm>
          <a:prstGeom prst="rect">
            <a:avLst/>
          </a:prstGeom>
        </p:spPr>
        <p:txBody>
          <a:bodyPr wrap="square" lIns="0" tIns="0" rIns="0" bIns="0" rtlCol="0" anchor="t">
            <a:spAutoFit/>
          </a:bodyPr>
          <a:lstStyle/>
          <a:p>
            <a:pPr marL="0" lvl="0" indent="0" algn="ctr">
              <a:lnSpc>
                <a:spcPts val="3850"/>
              </a:lnSpc>
              <a:spcBef>
                <a:spcPct val="0"/>
              </a:spcBef>
            </a:pPr>
            <a:r>
              <a:rPr lang="en-US" sz="2750" u="none" dirty="0">
                <a:solidFill>
                  <a:schemeClr val="bg1"/>
                </a:solidFill>
                <a:latin typeface="Public Sans Bold"/>
              </a:rPr>
              <a:t>Hubble Space Telescope</a:t>
            </a:r>
          </a:p>
        </p:txBody>
      </p:sp>
      <p:sp>
        <p:nvSpPr>
          <p:cNvPr id="5" name="TextBox 4">
            <a:extLst>
              <a:ext uri="{FF2B5EF4-FFF2-40B4-BE49-F238E27FC236}">
                <a16:creationId xmlns:a16="http://schemas.microsoft.com/office/drawing/2014/main" id="{4FB2A89B-F0C2-F414-C086-1F3E00A31A6A}"/>
              </a:ext>
            </a:extLst>
          </p:cNvPr>
          <p:cNvSpPr txBox="1"/>
          <p:nvPr/>
        </p:nvSpPr>
        <p:spPr>
          <a:xfrm>
            <a:off x="6344235" y="2326047"/>
            <a:ext cx="5481805" cy="456151"/>
          </a:xfrm>
          <a:prstGeom prst="rect">
            <a:avLst/>
          </a:prstGeom>
        </p:spPr>
        <p:txBody>
          <a:bodyPr wrap="square" lIns="0" tIns="0" rIns="0" bIns="0" rtlCol="0" anchor="t">
            <a:spAutoFit/>
          </a:bodyPr>
          <a:lstStyle/>
          <a:p>
            <a:pPr marL="0" lvl="0" indent="0" algn="ctr">
              <a:lnSpc>
                <a:spcPts val="3850"/>
              </a:lnSpc>
              <a:spcBef>
                <a:spcPct val="0"/>
              </a:spcBef>
            </a:pPr>
            <a:r>
              <a:rPr lang="en-US" sz="2750" u="none" dirty="0">
                <a:solidFill>
                  <a:schemeClr val="bg1"/>
                </a:solidFill>
                <a:latin typeface="Public Sans Bold"/>
              </a:rPr>
              <a:t>ALMA</a:t>
            </a:r>
          </a:p>
        </p:txBody>
      </p:sp>
      <p:sp>
        <p:nvSpPr>
          <p:cNvPr id="6" name="TextBox 4">
            <a:extLst>
              <a:ext uri="{FF2B5EF4-FFF2-40B4-BE49-F238E27FC236}">
                <a16:creationId xmlns:a16="http://schemas.microsoft.com/office/drawing/2014/main" id="{08E9D454-ED37-322B-B37B-7A892A24D456}"/>
              </a:ext>
            </a:extLst>
          </p:cNvPr>
          <p:cNvSpPr txBox="1"/>
          <p:nvPr/>
        </p:nvSpPr>
        <p:spPr>
          <a:xfrm>
            <a:off x="12485068" y="2309142"/>
            <a:ext cx="5481805" cy="456151"/>
          </a:xfrm>
          <a:prstGeom prst="rect">
            <a:avLst/>
          </a:prstGeom>
        </p:spPr>
        <p:txBody>
          <a:bodyPr wrap="square" lIns="0" tIns="0" rIns="0" bIns="0" rtlCol="0" anchor="t">
            <a:spAutoFit/>
          </a:bodyPr>
          <a:lstStyle/>
          <a:p>
            <a:pPr marL="0" lvl="0" indent="0" algn="ctr">
              <a:lnSpc>
                <a:spcPts val="3850"/>
              </a:lnSpc>
              <a:spcBef>
                <a:spcPct val="0"/>
              </a:spcBef>
            </a:pPr>
            <a:r>
              <a:rPr lang="en-US" sz="2750" u="none" dirty="0">
                <a:solidFill>
                  <a:schemeClr val="bg1"/>
                </a:solidFill>
                <a:latin typeface="Public Sans Bold"/>
              </a:rPr>
              <a:t>VLA</a:t>
            </a:r>
          </a:p>
        </p:txBody>
      </p:sp>
    </p:spTree>
    <p:extLst>
      <p:ext uri="{BB962C8B-B14F-4D97-AF65-F5344CB8AC3E}">
        <p14:creationId xmlns:p14="http://schemas.microsoft.com/office/powerpoint/2010/main" val="2857714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AC5AD1-AEB7-5EAC-6044-CDE522594DFC}"/>
              </a:ext>
            </a:extLst>
          </p:cNvPr>
          <p:cNvSpPr/>
          <p:nvPr/>
        </p:nvSpPr>
        <p:spPr>
          <a:xfrm>
            <a:off x="0" y="0"/>
            <a:ext cx="18306011" cy="10287000"/>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Footer Placeholder 1">
            <a:extLst>
              <a:ext uri="{FF2B5EF4-FFF2-40B4-BE49-F238E27FC236}">
                <a16:creationId xmlns:a16="http://schemas.microsoft.com/office/drawing/2014/main" id="{BC40C586-A216-65F7-BBA4-FC2279F3CEB0}"/>
              </a:ext>
            </a:extLst>
          </p:cNvPr>
          <p:cNvSpPr>
            <a:spLocks noGrp="1"/>
          </p:cNvSpPr>
          <p:nvPr>
            <p:ph type="ftr" sz="quarter" idx="11"/>
          </p:nvPr>
        </p:nvSpPr>
        <p:spPr/>
        <p:txBody>
          <a:bodyPr/>
          <a:lstStyle/>
          <a:p>
            <a:r>
              <a:rPr lang="en-US"/>
              <a:t>Marion Villenave – IEEE Buenaventura Spring Mixer  05/04/2023</a:t>
            </a:r>
          </a:p>
        </p:txBody>
      </p:sp>
      <p:sp>
        <p:nvSpPr>
          <p:cNvPr id="3" name="Slide Number Placeholder 2">
            <a:extLst>
              <a:ext uri="{FF2B5EF4-FFF2-40B4-BE49-F238E27FC236}">
                <a16:creationId xmlns:a16="http://schemas.microsoft.com/office/drawing/2014/main" id="{ABC2DC6B-870A-3C6C-7433-29492F70D377}"/>
              </a:ext>
            </a:extLst>
          </p:cNvPr>
          <p:cNvSpPr>
            <a:spLocks noGrp="1"/>
          </p:cNvSpPr>
          <p:nvPr>
            <p:ph type="sldNum" sz="quarter" idx="12"/>
          </p:nvPr>
        </p:nvSpPr>
        <p:spPr/>
        <p:txBody>
          <a:bodyPr/>
          <a:lstStyle/>
          <a:p>
            <a:fld id="{B6F15528-21DE-4FAA-801E-634DDDAF4B2B}" type="slidenum">
              <a:rPr lang="en-US" smtClean="0"/>
              <a:pPr/>
              <a:t>13</a:t>
            </a:fld>
            <a:endParaRPr lang="en-US"/>
          </a:p>
        </p:txBody>
      </p:sp>
      <p:pic>
        <p:nvPicPr>
          <p:cNvPr id="28" name="Picture 27">
            <a:extLst>
              <a:ext uri="{FF2B5EF4-FFF2-40B4-BE49-F238E27FC236}">
                <a16:creationId xmlns:a16="http://schemas.microsoft.com/office/drawing/2014/main" id="{DE827EE0-D1E7-CD6A-F617-F5C3B82C04D7}"/>
              </a:ext>
            </a:extLst>
          </p:cNvPr>
          <p:cNvPicPr>
            <a:picLocks noChangeAspect="1"/>
          </p:cNvPicPr>
          <p:nvPr/>
        </p:nvPicPr>
        <p:blipFill rotWithShape="1">
          <a:blip r:embed="rId2">
            <a:extLst>
              <a:ext uri="{28A0092B-C50C-407E-A947-70E740481C1C}">
                <a14:useLocalDpi xmlns:a14="http://schemas.microsoft.com/office/drawing/2010/main" val="0"/>
              </a:ext>
            </a:extLst>
          </a:blip>
          <a:srcRect l="4757" t="6774" r="32215" b="4204"/>
          <a:stretch/>
        </p:blipFill>
        <p:spPr>
          <a:xfrm>
            <a:off x="6124967" y="1991954"/>
            <a:ext cx="12006943" cy="5587370"/>
          </a:xfrm>
          <a:prstGeom prst="rect">
            <a:avLst/>
          </a:prstGeom>
        </p:spPr>
      </p:pic>
      <p:sp>
        <p:nvSpPr>
          <p:cNvPr id="29" name="TextBox 2">
            <a:extLst>
              <a:ext uri="{FF2B5EF4-FFF2-40B4-BE49-F238E27FC236}">
                <a16:creationId xmlns:a16="http://schemas.microsoft.com/office/drawing/2014/main" id="{991F2417-C7D7-175F-5C4A-B2EC181B751B}"/>
              </a:ext>
            </a:extLst>
          </p:cNvPr>
          <p:cNvSpPr txBox="1"/>
          <p:nvPr/>
        </p:nvSpPr>
        <p:spPr>
          <a:xfrm>
            <a:off x="1587044" y="558660"/>
            <a:ext cx="16861642" cy="832407"/>
          </a:xfrm>
          <a:prstGeom prst="rect">
            <a:avLst/>
          </a:prstGeom>
        </p:spPr>
        <p:txBody>
          <a:bodyPr wrap="square" lIns="0" tIns="0" rIns="0" bIns="0" rtlCol="0" anchor="t">
            <a:spAutoFit/>
          </a:bodyPr>
          <a:lstStyle/>
          <a:p>
            <a:pPr>
              <a:lnSpc>
                <a:spcPts val="6959"/>
              </a:lnSpc>
            </a:pPr>
            <a:r>
              <a:rPr lang="en-US" sz="5400" dirty="0">
                <a:solidFill>
                  <a:schemeClr val="bg1"/>
                </a:solidFill>
                <a:latin typeface="Public Sans Bold"/>
              </a:rPr>
              <a:t>Constraints on the height of the mm dust</a:t>
            </a:r>
          </a:p>
        </p:txBody>
      </p:sp>
      <p:sp>
        <p:nvSpPr>
          <p:cNvPr id="30" name="TextBox 4">
            <a:extLst>
              <a:ext uri="{FF2B5EF4-FFF2-40B4-BE49-F238E27FC236}">
                <a16:creationId xmlns:a16="http://schemas.microsoft.com/office/drawing/2014/main" id="{8822AC8A-05AA-0B92-17BE-7DC71F2B3456}"/>
              </a:ext>
            </a:extLst>
          </p:cNvPr>
          <p:cNvSpPr txBox="1"/>
          <p:nvPr/>
        </p:nvSpPr>
        <p:spPr>
          <a:xfrm>
            <a:off x="4953000" y="7886700"/>
            <a:ext cx="12039600" cy="456151"/>
          </a:xfrm>
          <a:prstGeom prst="rect">
            <a:avLst/>
          </a:prstGeom>
        </p:spPr>
        <p:txBody>
          <a:bodyPr wrap="square" lIns="0" tIns="0" rIns="0" bIns="0" rtlCol="0" anchor="t">
            <a:spAutoFit/>
          </a:bodyPr>
          <a:lstStyle/>
          <a:p>
            <a:pPr marL="0" lvl="0" indent="0" algn="l">
              <a:lnSpc>
                <a:spcPts val="3850"/>
              </a:lnSpc>
              <a:spcBef>
                <a:spcPct val="0"/>
              </a:spcBef>
            </a:pPr>
            <a:r>
              <a:rPr lang="en-US" sz="2750" u="none" dirty="0">
                <a:solidFill>
                  <a:schemeClr val="bg1"/>
                </a:solidFill>
                <a:latin typeface="Public Sans Bold"/>
              </a:rPr>
              <a:t>Lower limit on the vertical extent of large dust </a:t>
            </a:r>
          </a:p>
        </p:txBody>
      </p:sp>
      <p:sp>
        <p:nvSpPr>
          <p:cNvPr id="31" name="TextBox 2">
            <a:extLst>
              <a:ext uri="{FF2B5EF4-FFF2-40B4-BE49-F238E27FC236}">
                <a16:creationId xmlns:a16="http://schemas.microsoft.com/office/drawing/2014/main" id="{AF4D48CD-0B90-8CD1-8367-5514F1A8B241}"/>
              </a:ext>
            </a:extLst>
          </p:cNvPr>
          <p:cNvSpPr txBox="1"/>
          <p:nvPr/>
        </p:nvSpPr>
        <p:spPr>
          <a:xfrm>
            <a:off x="4953000" y="8521834"/>
            <a:ext cx="13228513" cy="833754"/>
          </a:xfrm>
          <a:prstGeom prst="rect">
            <a:avLst/>
          </a:prstGeom>
        </p:spPr>
        <p:txBody>
          <a:bodyPr wrap="square" lIns="0" tIns="0" rIns="0" bIns="0" rtlCol="0" anchor="t">
            <a:spAutoFit/>
          </a:bodyPr>
          <a:lstStyle/>
          <a:p>
            <a:pPr marL="0" lvl="0" indent="0">
              <a:lnSpc>
                <a:spcPts val="3359"/>
              </a:lnSpc>
              <a:spcBef>
                <a:spcPct val="0"/>
              </a:spcBef>
            </a:pPr>
            <a:r>
              <a:rPr lang="en-US" sz="2400" u="none" dirty="0">
                <a:solidFill>
                  <a:schemeClr val="bg1"/>
                </a:solidFill>
                <a:latin typeface="Public Sans"/>
              </a:rPr>
              <a:t>Models with </a:t>
            </a:r>
            <a:r>
              <a:rPr lang="en-US" sz="2400" u="none" dirty="0" err="1">
                <a:solidFill>
                  <a:schemeClr val="bg1"/>
                </a:solidFill>
                <a:latin typeface="Public Sans"/>
              </a:rPr>
              <a:t>H</a:t>
            </a:r>
            <a:r>
              <a:rPr lang="en-US" sz="2400" u="none" baseline="-25000" dirty="0" err="1">
                <a:solidFill>
                  <a:schemeClr val="bg1"/>
                </a:solidFill>
                <a:latin typeface="Public Sans"/>
              </a:rPr>
              <a:t>d</a:t>
            </a:r>
            <a:r>
              <a:rPr lang="en-US" sz="2400" u="none" baseline="-25000" dirty="0">
                <a:solidFill>
                  <a:schemeClr val="bg1"/>
                </a:solidFill>
                <a:latin typeface="Public Sans"/>
              </a:rPr>
              <a:t>, 100au </a:t>
            </a:r>
            <a:r>
              <a:rPr lang="en-US" sz="2400" u="none" dirty="0">
                <a:solidFill>
                  <a:schemeClr val="bg1"/>
                </a:solidFill>
                <a:latin typeface="Public Sans"/>
              </a:rPr>
              <a:t>= 1au: too thick at 2.1mm – first lower limit for dust scale height in the mm</a:t>
            </a:r>
          </a:p>
          <a:p>
            <a:pPr>
              <a:lnSpc>
                <a:spcPts val="3359"/>
              </a:lnSpc>
              <a:spcBef>
                <a:spcPct val="0"/>
              </a:spcBef>
            </a:pPr>
            <a:r>
              <a:rPr lang="en-US" sz="2400" u="none" dirty="0">
                <a:solidFill>
                  <a:schemeClr val="bg1"/>
                </a:solidFill>
                <a:latin typeface="Public Sans"/>
              </a:rPr>
              <a:t>Models with </a:t>
            </a:r>
            <a:r>
              <a:rPr lang="en-US" sz="2400" u="none" dirty="0" err="1">
                <a:solidFill>
                  <a:schemeClr val="bg1"/>
                </a:solidFill>
                <a:latin typeface="Public Sans"/>
              </a:rPr>
              <a:t>H</a:t>
            </a:r>
            <a:r>
              <a:rPr lang="en-US" sz="2400" u="none" baseline="-25000" dirty="0" err="1">
                <a:solidFill>
                  <a:schemeClr val="bg1"/>
                </a:solidFill>
                <a:latin typeface="Public Sans"/>
              </a:rPr>
              <a:t>d</a:t>
            </a:r>
            <a:r>
              <a:rPr lang="en-US" sz="2400" u="none" baseline="-25000" dirty="0">
                <a:solidFill>
                  <a:schemeClr val="bg1"/>
                </a:solidFill>
                <a:latin typeface="Public Sans"/>
              </a:rPr>
              <a:t>, 100au </a:t>
            </a:r>
            <a:r>
              <a:rPr lang="en-US" sz="2400" u="none" dirty="0">
                <a:solidFill>
                  <a:schemeClr val="bg1"/>
                </a:solidFill>
                <a:latin typeface="Public Sans"/>
              </a:rPr>
              <a:t>= 6au: too thick at 0.9mm – suggestive of some level of vertical settling</a:t>
            </a:r>
            <a:endParaRPr lang="en-US" sz="1600" dirty="0">
              <a:solidFill>
                <a:schemeClr val="bg1"/>
              </a:solidFill>
              <a:latin typeface="Public Sans"/>
            </a:endParaRPr>
          </a:p>
        </p:txBody>
      </p:sp>
      <p:sp>
        <p:nvSpPr>
          <p:cNvPr id="32" name="TextBox 3">
            <a:extLst>
              <a:ext uri="{FF2B5EF4-FFF2-40B4-BE49-F238E27FC236}">
                <a16:creationId xmlns:a16="http://schemas.microsoft.com/office/drawing/2014/main" id="{8452A466-A293-A033-22ED-1B6C2A4185C8}"/>
              </a:ext>
            </a:extLst>
          </p:cNvPr>
          <p:cNvSpPr txBox="1"/>
          <p:nvPr/>
        </p:nvSpPr>
        <p:spPr>
          <a:xfrm>
            <a:off x="16323645" y="1874296"/>
            <a:ext cx="2453148" cy="249549"/>
          </a:xfrm>
          <a:prstGeom prst="rect">
            <a:avLst/>
          </a:prstGeom>
        </p:spPr>
        <p:txBody>
          <a:bodyPr wrap="square" lIns="0" tIns="0" rIns="0" bIns="0" rtlCol="0" anchor="t">
            <a:spAutoFit/>
          </a:bodyPr>
          <a:lstStyle/>
          <a:p>
            <a:pPr marL="0" marR="0" lvl="0" indent="0" algn="l" defTabSz="914400" rtl="0" eaLnBrk="1" fontAlgn="auto" latinLnBrk="0" hangingPunct="1">
              <a:spcBef>
                <a:spcPct val="0"/>
              </a:spcBef>
              <a:spcAft>
                <a:spcPts val="0"/>
              </a:spcAft>
              <a:buClrTx/>
              <a:buSzTx/>
              <a:buFontTx/>
              <a:buNone/>
              <a:tabLst/>
              <a:defRPr/>
            </a:pPr>
            <a:r>
              <a:rPr kumimoji="0" lang="en-US" sz="1600" i="0" u="none" strike="noStrike" kern="1200" cap="none" spc="0" normalizeH="0" baseline="0" noProof="0" dirty="0" err="1">
                <a:ln>
                  <a:noFill/>
                </a:ln>
                <a:solidFill>
                  <a:schemeClr val="bg1"/>
                </a:solidFill>
                <a:effectLst/>
                <a:uLnTx/>
                <a:uFillTx/>
                <a:latin typeface="Public Sans"/>
                <a:ea typeface="+mn-ea"/>
                <a:cs typeface="+mn-cs"/>
              </a:rPr>
              <a:t>Villenave</a:t>
            </a:r>
            <a:r>
              <a:rPr kumimoji="0" lang="en-US" sz="1600" i="0" u="none" strike="noStrike" kern="1200" cap="none" spc="0" normalizeH="0" baseline="0" noProof="0" dirty="0">
                <a:ln>
                  <a:noFill/>
                </a:ln>
                <a:solidFill>
                  <a:schemeClr val="bg1"/>
                </a:solidFill>
                <a:effectLst/>
                <a:uLnTx/>
                <a:uFillTx/>
                <a:latin typeface="Public Sans"/>
                <a:ea typeface="+mn-ea"/>
                <a:cs typeface="+mn-cs"/>
              </a:rPr>
              <a:t> et al. 2023</a:t>
            </a:r>
            <a:endParaRPr kumimoji="0" lang="en-US" sz="1200" b="0" i="0" u="none" strike="noStrike" kern="1200" cap="none" spc="0" normalizeH="0" baseline="0" noProof="0" dirty="0">
              <a:ln>
                <a:noFill/>
              </a:ln>
              <a:solidFill>
                <a:schemeClr val="bg1"/>
              </a:solidFill>
              <a:effectLst/>
              <a:uLnTx/>
              <a:uFillTx/>
              <a:latin typeface="Public Sans"/>
              <a:ea typeface="+mn-ea"/>
              <a:cs typeface="+mn-cs"/>
            </a:endParaRPr>
          </a:p>
        </p:txBody>
      </p:sp>
      <p:sp>
        <p:nvSpPr>
          <p:cNvPr id="33" name="TextBox 32">
            <a:extLst>
              <a:ext uri="{FF2B5EF4-FFF2-40B4-BE49-F238E27FC236}">
                <a16:creationId xmlns:a16="http://schemas.microsoft.com/office/drawing/2014/main" id="{DA34633D-CB54-1A8E-F30B-4D1AC3726462}"/>
              </a:ext>
            </a:extLst>
          </p:cNvPr>
          <p:cNvSpPr txBox="1"/>
          <p:nvPr/>
        </p:nvSpPr>
        <p:spPr>
          <a:xfrm>
            <a:off x="11734800" y="1627561"/>
            <a:ext cx="2431942" cy="523220"/>
          </a:xfrm>
          <a:prstGeom prst="rect">
            <a:avLst/>
          </a:prstGeom>
          <a:noFill/>
        </p:spPr>
        <p:txBody>
          <a:bodyPr wrap="square">
            <a:spAutoFit/>
          </a:bodyPr>
          <a:lstStyle/>
          <a:p>
            <a:r>
              <a:rPr lang="en-US" sz="2800" dirty="0">
                <a:solidFill>
                  <a:schemeClr val="bg1"/>
                </a:solidFill>
              </a:rPr>
              <a:t>Minor axis cuts </a:t>
            </a:r>
          </a:p>
        </p:txBody>
      </p:sp>
      <p:grpSp>
        <p:nvGrpSpPr>
          <p:cNvPr id="36" name="Group 35">
            <a:extLst>
              <a:ext uri="{FF2B5EF4-FFF2-40B4-BE49-F238E27FC236}">
                <a16:creationId xmlns:a16="http://schemas.microsoft.com/office/drawing/2014/main" id="{7BA6267F-C60A-FC24-0637-AB7022C404F4}"/>
              </a:ext>
            </a:extLst>
          </p:cNvPr>
          <p:cNvGrpSpPr>
            <a:grpSpLocks noChangeAspect="1"/>
          </p:cNvGrpSpPr>
          <p:nvPr/>
        </p:nvGrpSpPr>
        <p:grpSpPr>
          <a:xfrm>
            <a:off x="405547" y="2496306"/>
            <a:ext cx="4149036" cy="7315200"/>
            <a:chOff x="166976" y="2532728"/>
            <a:chExt cx="3894026" cy="6865589"/>
          </a:xfrm>
        </p:grpSpPr>
        <p:pic>
          <p:nvPicPr>
            <p:cNvPr id="34" name="Picture 33">
              <a:extLst>
                <a:ext uri="{FF2B5EF4-FFF2-40B4-BE49-F238E27FC236}">
                  <a16:creationId xmlns:a16="http://schemas.microsoft.com/office/drawing/2014/main" id="{9CBE8A52-4CD0-DD14-980D-1A47D5036E8E}"/>
                </a:ext>
              </a:extLst>
            </p:cNvPr>
            <p:cNvPicPr>
              <a:picLocks noChangeAspect="1"/>
            </p:cNvPicPr>
            <p:nvPr/>
          </p:nvPicPr>
          <p:blipFill>
            <a:blip r:embed="rId3"/>
            <a:stretch>
              <a:fillRect/>
            </a:stretch>
          </p:blipFill>
          <p:spPr>
            <a:xfrm>
              <a:off x="166976" y="6017598"/>
              <a:ext cx="3880833" cy="3380719"/>
            </a:xfrm>
            <a:prstGeom prst="rect">
              <a:avLst/>
            </a:prstGeom>
          </p:spPr>
        </p:pic>
        <p:pic>
          <p:nvPicPr>
            <p:cNvPr id="35" name="Picture 34">
              <a:extLst>
                <a:ext uri="{FF2B5EF4-FFF2-40B4-BE49-F238E27FC236}">
                  <a16:creationId xmlns:a16="http://schemas.microsoft.com/office/drawing/2014/main" id="{39924E81-5553-6D84-19B1-8415CC4F1BE8}"/>
                </a:ext>
              </a:extLst>
            </p:cNvPr>
            <p:cNvPicPr>
              <a:picLocks noChangeAspect="1"/>
            </p:cNvPicPr>
            <p:nvPr/>
          </p:nvPicPr>
          <p:blipFill>
            <a:blip r:embed="rId4"/>
            <a:stretch>
              <a:fillRect/>
            </a:stretch>
          </p:blipFill>
          <p:spPr>
            <a:xfrm>
              <a:off x="166976" y="2532728"/>
              <a:ext cx="3894026" cy="3484870"/>
            </a:xfrm>
            <a:prstGeom prst="rect">
              <a:avLst/>
            </a:prstGeom>
          </p:spPr>
        </p:pic>
      </p:grpSp>
      <p:sp>
        <p:nvSpPr>
          <p:cNvPr id="37" name="TextBox 36">
            <a:extLst>
              <a:ext uri="{FF2B5EF4-FFF2-40B4-BE49-F238E27FC236}">
                <a16:creationId xmlns:a16="http://schemas.microsoft.com/office/drawing/2014/main" id="{DB2A1482-7978-4BB8-F6BF-51DF117AAE90}"/>
              </a:ext>
            </a:extLst>
          </p:cNvPr>
          <p:cNvSpPr txBox="1"/>
          <p:nvPr/>
        </p:nvSpPr>
        <p:spPr>
          <a:xfrm>
            <a:off x="386905" y="1968173"/>
            <a:ext cx="2079035" cy="461665"/>
          </a:xfrm>
          <a:prstGeom prst="rect">
            <a:avLst/>
          </a:prstGeom>
          <a:noFill/>
        </p:spPr>
        <p:txBody>
          <a:bodyPr wrap="square" rtlCol="0">
            <a:spAutoFit/>
          </a:bodyPr>
          <a:lstStyle/>
          <a:p>
            <a:pPr algn="ctr"/>
            <a:r>
              <a:rPr lang="en-US" sz="2400" dirty="0">
                <a:solidFill>
                  <a:schemeClr val="bg1"/>
                </a:solidFill>
              </a:rPr>
              <a:t>Data</a:t>
            </a:r>
          </a:p>
        </p:txBody>
      </p:sp>
      <p:sp>
        <p:nvSpPr>
          <p:cNvPr id="38" name="TextBox 37">
            <a:extLst>
              <a:ext uri="{FF2B5EF4-FFF2-40B4-BE49-F238E27FC236}">
                <a16:creationId xmlns:a16="http://schemas.microsoft.com/office/drawing/2014/main" id="{258CA8BA-A582-A2FD-E334-4262CF90F613}"/>
              </a:ext>
            </a:extLst>
          </p:cNvPr>
          <p:cNvSpPr txBox="1"/>
          <p:nvPr/>
        </p:nvSpPr>
        <p:spPr>
          <a:xfrm>
            <a:off x="2082514" y="1638300"/>
            <a:ext cx="2996908" cy="830997"/>
          </a:xfrm>
          <a:prstGeom prst="rect">
            <a:avLst/>
          </a:prstGeom>
          <a:noFill/>
        </p:spPr>
        <p:txBody>
          <a:bodyPr wrap="square" rtlCol="0">
            <a:spAutoFit/>
          </a:bodyPr>
          <a:lstStyle/>
          <a:p>
            <a:pPr algn="ctr"/>
            <a:r>
              <a:rPr lang="en-US" sz="2400" dirty="0">
                <a:solidFill>
                  <a:schemeClr val="bg1"/>
                </a:solidFill>
              </a:rPr>
              <a:t>Model with dust height of 3au at 100au</a:t>
            </a:r>
          </a:p>
        </p:txBody>
      </p:sp>
      <p:pic>
        <p:nvPicPr>
          <p:cNvPr id="40" name="Picture 39">
            <a:extLst>
              <a:ext uri="{FF2B5EF4-FFF2-40B4-BE49-F238E27FC236}">
                <a16:creationId xmlns:a16="http://schemas.microsoft.com/office/drawing/2014/main" id="{30F9A7A8-E513-CFEB-31F3-145048616DFC}"/>
              </a:ext>
            </a:extLst>
          </p:cNvPr>
          <p:cNvPicPr>
            <a:picLocks noChangeAspect="1"/>
          </p:cNvPicPr>
          <p:nvPr/>
        </p:nvPicPr>
        <p:blipFill rotWithShape="1">
          <a:blip r:embed="rId2">
            <a:extLst>
              <a:ext uri="{28A0092B-C50C-407E-A947-70E740481C1C}">
                <a14:useLocalDpi xmlns:a14="http://schemas.microsoft.com/office/drawing/2010/main" val="0"/>
              </a:ext>
            </a:extLst>
          </a:blip>
          <a:srcRect l="17005" t="48488" r="81795" b="45442"/>
          <a:stretch/>
        </p:blipFill>
        <p:spPr>
          <a:xfrm rot="4364991">
            <a:off x="8890073" y="5575851"/>
            <a:ext cx="228600" cy="381000"/>
          </a:xfrm>
          <a:prstGeom prst="rect">
            <a:avLst/>
          </a:prstGeom>
        </p:spPr>
      </p:pic>
      <p:sp>
        <p:nvSpPr>
          <p:cNvPr id="42" name="Rectangle 41">
            <a:extLst>
              <a:ext uri="{FF2B5EF4-FFF2-40B4-BE49-F238E27FC236}">
                <a16:creationId xmlns:a16="http://schemas.microsoft.com/office/drawing/2014/main" id="{F693A372-A11E-9995-72BC-14D9DC0F2D2B}"/>
              </a:ext>
            </a:extLst>
          </p:cNvPr>
          <p:cNvSpPr>
            <a:spLocks/>
          </p:cNvSpPr>
          <p:nvPr/>
        </p:nvSpPr>
        <p:spPr>
          <a:xfrm>
            <a:off x="405546" y="2496306"/>
            <a:ext cx="4134980" cy="732981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CDE7B617-E8CD-E906-E19E-1D4BFCC01DD5}"/>
              </a:ext>
            </a:extLst>
          </p:cNvPr>
          <p:cNvSpPr txBox="1"/>
          <p:nvPr/>
        </p:nvSpPr>
        <p:spPr>
          <a:xfrm>
            <a:off x="13217062" y="9849497"/>
            <a:ext cx="4612353" cy="369332"/>
          </a:xfrm>
          <a:prstGeom prst="rect">
            <a:avLst/>
          </a:prstGeom>
          <a:noFill/>
          <a:ln>
            <a:solidFill>
              <a:schemeClr val="bg1"/>
            </a:solidFill>
          </a:ln>
        </p:spPr>
        <p:txBody>
          <a:bodyPr wrap="square" rtlCol="0">
            <a:spAutoFit/>
          </a:bodyPr>
          <a:lstStyle/>
          <a:p>
            <a:pPr algn="r"/>
            <a:r>
              <a:rPr lang="en-US" dirty="0">
                <a:solidFill>
                  <a:schemeClr val="bg1"/>
                </a:solidFill>
              </a:rPr>
              <a:t> 1au = 1 astronomical unit = Distance Earth-Sun</a:t>
            </a:r>
          </a:p>
        </p:txBody>
      </p:sp>
    </p:spTree>
    <p:extLst>
      <p:ext uri="{BB962C8B-B14F-4D97-AF65-F5344CB8AC3E}">
        <p14:creationId xmlns:p14="http://schemas.microsoft.com/office/powerpoint/2010/main" val="3250192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BE678FE-AF85-8EB1-5C94-85C13C016A7C}"/>
              </a:ext>
            </a:extLst>
          </p:cNvPr>
          <p:cNvSpPr/>
          <p:nvPr/>
        </p:nvSpPr>
        <p:spPr>
          <a:xfrm>
            <a:off x="-9006" y="-38100"/>
            <a:ext cx="18306011" cy="10325100"/>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bg1"/>
              </a:solidFill>
            </a:endParaRPr>
          </a:p>
        </p:txBody>
      </p:sp>
      <p:sp>
        <p:nvSpPr>
          <p:cNvPr id="2" name="Footer Placeholder 1">
            <a:extLst>
              <a:ext uri="{FF2B5EF4-FFF2-40B4-BE49-F238E27FC236}">
                <a16:creationId xmlns:a16="http://schemas.microsoft.com/office/drawing/2014/main" id="{5AE80134-C9BD-8318-8BE6-E2EAB92C9BD4}"/>
              </a:ext>
            </a:extLst>
          </p:cNvPr>
          <p:cNvSpPr>
            <a:spLocks noGrp="1"/>
          </p:cNvSpPr>
          <p:nvPr>
            <p:ph type="ftr" sz="quarter" idx="11"/>
          </p:nvPr>
        </p:nvSpPr>
        <p:spPr/>
        <p:txBody>
          <a:bodyPr/>
          <a:lstStyle/>
          <a:p>
            <a:r>
              <a:rPr lang="en-US"/>
              <a:t>Marion Villenave – IEEE Buenaventura Spring Mixer  05/04/2023</a:t>
            </a:r>
          </a:p>
        </p:txBody>
      </p:sp>
      <p:sp>
        <p:nvSpPr>
          <p:cNvPr id="3" name="Slide Number Placeholder 2">
            <a:extLst>
              <a:ext uri="{FF2B5EF4-FFF2-40B4-BE49-F238E27FC236}">
                <a16:creationId xmlns:a16="http://schemas.microsoft.com/office/drawing/2014/main" id="{F59C3501-C873-2190-B6BC-57AF30547F2E}"/>
              </a:ext>
            </a:extLst>
          </p:cNvPr>
          <p:cNvSpPr>
            <a:spLocks noGrp="1"/>
          </p:cNvSpPr>
          <p:nvPr>
            <p:ph type="sldNum" sz="quarter" idx="12"/>
          </p:nvPr>
        </p:nvSpPr>
        <p:spPr/>
        <p:txBody>
          <a:bodyPr/>
          <a:lstStyle/>
          <a:p>
            <a:fld id="{B6F15528-21DE-4FAA-801E-634DDDAF4B2B}" type="slidenum">
              <a:rPr lang="en-US" smtClean="0"/>
              <a:pPr/>
              <a:t>14</a:t>
            </a:fld>
            <a:endParaRPr lang="en-US"/>
          </a:p>
        </p:txBody>
      </p:sp>
      <p:sp>
        <p:nvSpPr>
          <p:cNvPr id="5" name="TextBox 2">
            <a:extLst>
              <a:ext uri="{FF2B5EF4-FFF2-40B4-BE49-F238E27FC236}">
                <a16:creationId xmlns:a16="http://schemas.microsoft.com/office/drawing/2014/main" id="{B3F98311-7D0D-C34F-51EB-EF24249F8F6F}"/>
              </a:ext>
            </a:extLst>
          </p:cNvPr>
          <p:cNvSpPr txBox="1"/>
          <p:nvPr/>
        </p:nvSpPr>
        <p:spPr>
          <a:xfrm>
            <a:off x="1587044" y="558660"/>
            <a:ext cx="16861642" cy="832407"/>
          </a:xfrm>
          <a:prstGeom prst="rect">
            <a:avLst/>
          </a:prstGeom>
        </p:spPr>
        <p:txBody>
          <a:bodyPr wrap="square" lIns="0" tIns="0" rIns="0" bIns="0" rtlCol="0" anchor="t">
            <a:spAutoFit/>
          </a:bodyPr>
          <a:lstStyle/>
          <a:p>
            <a:pPr>
              <a:lnSpc>
                <a:spcPts val="6959"/>
              </a:lnSpc>
            </a:pPr>
            <a:r>
              <a:rPr lang="en-US" sz="5400" dirty="0">
                <a:solidFill>
                  <a:schemeClr val="bg1"/>
                </a:solidFill>
                <a:latin typeface="Public Sans Bold"/>
              </a:rPr>
              <a:t>Evolutionary sequence of vertical settling?</a:t>
            </a:r>
          </a:p>
        </p:txBody>
      </p:sp>
      <p:pic>
        <p:nvPicPr>
          <p:cNvPr id="6" name="Picture 5">
            <a:extLst>
              <a:ext uri="{FF2B5EF4-FFF2-40B4-BE49-F238E27FC236}">
                <a16:creationId xmlns:a16="http://schemas.microsoft.com/office/drawing/2014/main" id="{698A6067-E97C-FE9A-7DEE-BB9C8116A07E}"/>
              </a:ext>
            </a:extLst>
          </p:cNvPr>
          <p:cNvPicPr>
            <a:picLocks noChangeAspect="1"/>
          </p:cNvPicPr>
          <p:nvPr/>
        </p:nvPicPr>
        <p:blipFill rotWithShape="1">
          <a:blip r:embed="rId3"/>
          <a:srcRect l="652" r="313" b="1030"/>
          <a:stretch/>
        </p:blipFill>
        <p:spPr>
          <a:xfrm>
            <a:off x="1390135" y="5931551"/>
            <a:ext cx="2817342" cy="2802929"/>
          </a:xfrm>
          <a:prstGeom prst="rect">
            <a:avLst/>
          </a:prstGeom>
        </p:spPr>
      </p:pic>
      <p:grpSp>
        <p:nvGrpSpPr>
          <p:cNvPr id="9" name="Group 8">
            <a:extLst>
              <a:ext uri="{FF2B5EF4-FFF2-40B4-BE49-F238E27FC236}">
                <a16:creationId xmlns:a16="http://schemas.microsoft.com/office/drawing/2014/main" id="{CCAE5407-BB33-BB7E-DA7A-E27D3B84F951}"/>
              </a:ext>
            </a:extLst>
          </p:cNvPr>
          <p:cNvGrpSpPr/>
          <p:nvPr/>
        </p:nvGrpSpPr>
        <p:grpSpPr>
          <a:xfrm>
            <a:off x="1339969" y="3451265"/>
            <a:ext cx="2927231" cy="2286001"/>
            <a:chOff x="1336111" y="4590408"/>
            <a:chExt cx="2927231" cy="2286001"/>
          </a:xfrm>
        </p:grpSpPr>
        <p:pic>
          <p:nvPicPr>
            <p:cNvPr id="4" name="Picture 3">
              <a:extLst>
                <a:ext uri="{FF2B5EF4-FFF2-40B4-BE49-F238E27FC236}">
                  <a16:creationId xmlns:a16="http://schemas.microsoft.com/office/drawing/2014/main" id="{9143F19A-F802-F1BD-0F33-9D3C4BD0A6EE}"/>
                </a:ext>
              </a:extLst>
            </p:cNvPr>
            <p:cNvPicPr>
              <a:picLocks noChangeAspect="1"/>
            </p:cNvPicPr>
            <p:nvPr/>
          </p:nvPicPr>
          <p:blipFill rotWithShape="1">
            <a:blip r:embed="rId4"/>
            <a:srcRect l="15527" t="9715" r="6835"/>
            <a:stretch/>
          </p:blipFill>
          <p:spPr>
            <a:xfrm>
              <a:off x="1336111" y="4590408"/>
              <a:ext cx="2927231" cy="2286001"/>
            </a:xfrm>
            <a:prstGeom prst="rect">
              <a:avLst/>
            </a:prstGeom>
          </p:spPr>
        </p:pic>
        <p:sp>
          <p:nvSpPr>
            <p:cNvPr id="7" name="Rectangle 6">
              <a:extLst>
                <a:ext uri="{FF2B5EF4-FFF2-40B4-BE49-F238E27FC236}">
                  <a16:creationId xmlns:a16="http://schemas.microsoft.com/office/drawing/2014/main" id="{FC9E97C1-C75A-F1A7-AD94-830E24530BDC}"/>
                </a:ext>
              </a:extLst>
            </p:cNvPr>
            <p:cNvSpPr/>
            <p:nvPr/>
          </p:nvSpPr>
          <p:spPr>
            <a:xfrm>
              <a:off x="1336111" y="4590409"/>
              <a:ext cx="1711889" cy="32449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74EB2D67-4640-AE17-AE1D-E9013C4A8D0A}"/>
              </a:ext>
            </a:extLst>
          </p:cNvPr>
          <p:cNvSpPr txBox="1"/>
          <p:nvPr/>
        </p:nvSpPr>
        <p:spPr>
          <a:xfrm>
            <a:off x="706640" y="1673782"/>
            <a:ext cx="4184352" cy="523220"/>
          </a:xfrm>
          <a:prstGeom prst="rect">
            <a:avLst/>
          </a:prstGeom>
          <a:noFill/>
        </p:spPr>
        <p:txBody>
          <a:bodyPr wrap="none" rtlCol="0">
            <a:spAutoFit/>
          </a:bodyPr>
          <a:lstStyle/>
          <a:p>
            <a:pPr algn="ctr"/>
            <a:r>
              <a:rPr lang="en-US" sz="2800" b="1" dirty="0">
                <a:solidFill>
                  <a:schemeClr val="bg1"/>
                </a:solidFill>
              </a:rPr>
              <a:t>Very young and embedded</a:t>
            </a:r>
          </a:p>
        </p:txBody>
      </p:sp>
      <p:sp>
        <p:nvSpPr>
          <p:cNvPr id="11" name="TextBox 10">
            <a:extLst>
              <a:ext uri="{FF2B5EF4-FFF2-40B4-BE49-F238E27FC236}">
                <a16:creationId xmlns:a16="http://schemas.microsoft.com/office/drawing/2014/main" id="{AB809B92-3675-E4DC-EA3A-EF024C9C0188}"/>
              </a:ext>
            </a:extLst>
          </p:cNvPr>
          <p:cNvSpPr txBox="1"/>
          <p:nvPr/>
        </p:nvSpPr>
        <p:spPr>
          <a:xfrm>
            <a:off x="1733965" y="2031952"/>
            <a:ext cx="2007024" cy="1200329"/>
          </a:xfrm>
          <a:prstGeom prst="rect">
            <a:avLst/>
          </a:prstGeom>
          <a:noFill/>
        </p:spPr>
        <p:txBody>
          <a:bodyPr wrap="none" rtlCol="0">
            <a:spAutoFit/>
          </a:bodyPr>
          <a:lstStyle/>
          <a:p>
            <a:pPr algn="ctr"/>
            <a:r>
              <a:rPr lang="en-US" sz="2400" dirty="0">
                <a:solidFill>
                  <a:schemeClr val="bg1"/>
                </a:solidFill>
              </a:rPr>
              <a:t>Age &lt; 0.3 </a:t>
            </a:r>
            <a:r>
              <a:rPr lang="en-US" sz="2400" dirty="0" err="1">
                <a:solidFill>
                  <a:schemeClr val="bg1"/>
                </a:solidFill>
              </a:rPr>
              <a:t>Myr</a:t>
            </a:r>
            <a:endParaRPr lang="en-US" sz="2400" dirty="0">
              <a:solidFill>
                <a:schemeClr val="bg1"/>
              </a:solidFill>
            </a:endParaRPr>
          </a:p>
          <a:p>
            <a:pPr algn="ctr"/>
            <a:endParaRPr lang="en-US" sz="2400" dirty="0">
              <a:solidFill>
                <a:schemeClr val="bg1"/>
              </a:solidFill>
            </a:endParaRPr>
          </a:p>
          <a:p>
            <a:pPr algn="ctr"/>
            <a:r>
              <a:rPr lang="en-US" sz="2400" dirty="0">
                <a:solidFill>
                  <a:schemeClr val="bg1"/>
                </a:solidFill>
              </a:rPr>
              <a:t>Vertically thick</a:t>
            </a:r>
          </a:p>
        </p:txBody>
      </p:sp>
      <p:pic>
        <p:nvPicPr>
          <p:cNvPr id="24" name="Picture 23">
            <a:extLst>
              <a:ext uri="{FF2B5EF4-FFF2-40B4-BE49-F238E27FC236}">
                <a16:creationId xmlns:a16="http://schemas.microsoft.com/office/drawing/2014/main" id="{04ED881E-2AC9-0F97-5FF9-0B7396DE33CC}"/>
              </a:ext>
            </a:extLst>
          </p:cNvPr>
          <p:cNvPicPr>
            <a:picLocks noChangeAspect="1"/>
          </p:cNvPicPr>
          <p:nvPr/>
        </p:nvPicPr>
        <p:blipFill rotWithShape="1">
          <a:blip r:embed="rId5"/>
          <a:srcRect l="25424" t="573" r="50589" b="67145"/>
          <a:stretch/>
        </p:blipFill>
        <p:spPr>
          <a:xfrm>
            <a:off x="14466223" y="3243665"/>
            <a:ext cx="2450177" cy="2470365"/>
          </a:xfrm>
          <a:prstGeom prst="rect">
            <a:avLst/>
          </a:prstGeom>
        </p:spPr>
      </p:pic>
      <p:pic>
        <p:nvPicPr>
          <p:cNvPr id="25" name="Picture 24">
            <a:extLst>
              <a:ext uri="{FF2B5EF4-FFF2-40B4-BE49-F238E27FC236}">
                <a16:creationId xmlns:a16="http://schemas.microsoft.com/office/drawing/2014/main" id="{DE6A2076-B037-3B78-9C86-8D2979C2A6EA}"/>
              </a:ext>
            </a:extLst>
          </p:cNvPr>
          <p:cNvPicPr>
            <a:picLocks noChangeAspect="1"/>
          </p:cNvPicPr>
          <p:nvPr/>
        </p:nvPicPr>
        <p:blipFill rotWithShape="1">
          <a:blip r:embed="rId6"/>
          <a:srcRect l="7055" t="2181" r="48506" b="9966"/>
          <a:stretch/>
        </p:blipFill>
        <p:spPr>
          <a:xfrm>
            <a:off x="11758047" y="6096411"/>
            <a:ext cx="2469397" cy="2464231"/>
          </a:xfrm>
          <a:prstGeom prst="rect">
            <a:avLst/>
          </a:prstGeom>
        </p:spPr>
      </p:pic>
      <p:pic>
        <p:nvPicPr>
          <p:cNvPr id="26" name="Picture 25">
            <a:extLst>
              <a:ext uri="{FF2B5EF4-FFF2-40B4-BE49-F238E27FC236}">
                <a16:creationId xmlns:a16="http://schemas.microsoft.com/office/drawing/2014/main" id="{C97F32C1-D113-6412-A1C5-24A6420649A8}"/>
              </a:ext>
            </a:extLst>
          </p:cNvPr>
          <p:cNvPicPr>
            <a:picLocks noChangeAspect="1"/>
          </p:cNvPicPr>
          <p:nvPr/>
        </p:nvPicPr>
        <p:blipFill rotWithShape="1">
          <a:blip r:embed="rId7"/>
          <a:srcRect l="722" t="9089" r="67799"/>
          <a:stretch/>
        </p:blipFill>
        <p:spPr>
          <a:xfrm>
            <a:off x="14466223" y="6054114"/>
            <a:ext cx="2501239" cy="2550019"/>
          </a:xfrm>
          <a:prstGeom prst="rect">
            <a:avLst/>
          </a:prstGeom>
        </p:spPr>
      </p:pic>
      <p:sp>
        <p:nvSpPr>
          <p:cNvPr id="29" name="TextBox 28">
            <a:extLst>
              <a:ext uri="{FF2B5EF4-FFF2-40B4-BE49-F238E27FC236}">
                <a16:creationId xmlns:a16="http://schemas.microsoft.com/office/drawing/2014/main" id="{49979D82-1943-4CD9-FD17-3782EDED4E99}"/>
              </a:ext>
            </a:extLst>
          </p:cNvPr>
          <p:cNvSpPr txBox="1"/>
          <p:nvPr/>
        </p:nvSpPr>
        <p:spPr>
          <a:xfrm>
            <a:off x="7391471" y="1609573"/>
            <a:ext cx="1088696" cy="523220"/>
          </a:xfrm>
          <a:prstGeom prst="rect">
            <a:avLst/>
          </a:prstGeom>
          <a:noFill/>
        </p:spPr>
        <p:txBody>
          <a:bodyPr wrap="none" rtlCol="0">
            <a:spAutoFit/>
          </a:bodyPr>
          <a:lstStyle/>
          <a:p>
            <a:r>
              <a:rPr lang="en-US" sz="2800" b="1" dirty="0">
                <a:solidFill>
                  <a:schemeClr val="bg1"/>
                </a:solidFill>
              </a:rPr>
              <a:t>Young</a:t>
            </a:r>
          </a:p>
        </p:txBody>
      </p:sp>
      <p:sp>
        <p:nvSpPr>
          <p:cNvPr id="30" name="TextBox 29">
            <a:extLst>
              <a:ext uri="{FF2B5EF4-FFF2-40B4-BE49-F238E27FC236}">
                <a16:creationId xmlns:a16="http://schemas.microsoft.com/office/drawing/2014/main" id="{E560CE8A-1558-E1DC-9F12-6282DACB742E}"/>
              </a:ext>
            </a:extLst>
          </p:cNvPr>
          <p:cNvSpPr txBox="1"/>
          <p:nvPr/>
        </p:nvSpPr>
        <p:spPr>
          <a:xfrm>
            <a:off x="13734229" y="1624056"/>
            <a:ext cx="1337289" cy="523220"/>
          </a:xfrm>
          <a:prstGeom prst="rect">
            <a:avLst/>
          </a:prstGeom>
          <a:noFill/>
        </p:spPr>
        <p:txBody>
          <a:bodyPr wrap="none" rtlCol="0">
            <a:spAutoFit/>
          </a:bodyPr>
          <a:lstStyle/>
          <a:p>
            <a:r>
              <a:rPr lang="en-US" sz="2800" b="1" dirty="0">
                <a:solidFill>
                  <a:schemeClr val="bg1"/>
                </a:solidFill>
              </a:rPr>
              <a:t>Evolved</a:t>
            </a:r>
          </a:p>
        </p:txBody>
      </p:sp>
      <p:sp>
        <p:nvSpPr>
          <p:cNvPr id="31" name="TextBox 30">
            <a:extLst>
              <a:ext uri="{FF2B5EF4-FFF2-40B4-BE49-F238E27FC236}">
                <a16:creationId xmlns:a16="http://schemas.microsoft.com/office/drawing/2014/main" id="{DEEEE9C2-6886-63E1-D96B-577BD26707E2}"/>
              </a:ext>
            </a:extLst>
          </p:cNvPr>
          <p:cNvSpPr txBox="1"/>
          <p:nvPr/>
        </p:nvSpPr>
        <p:spPr>
          <a:xfrm>
            <a:off x="6899821" y="2031952"/>
            <a:ext cx="2656817" cy="1200329"/>
          </a:xfrm>
          <a:prstGeom prst="rect">
            <a:avLst/>
          </a:prstGeom>
          <a:noFill/>
        </p:spPr>
        <p:txBody>
          <a:bodyPr wrap="none" rtlCol="0">
            <a:spAutoFit/>
          </a:bodyPr>
          <a:lstStyle/>
          <a:p>
            <a:pPr algn="ctr"/>
            <a:r>
              <a:rPr lang="en-US" sz="2400" dirty="0">
                <a:solidFill>
                  <a:schemeClr val="bg1"/>
                </a:solidFill>
                <a:latin typeface="Calibri" panose="020F0502020204030204" pitchFamily="34" charset="0"/>
                <a:cs typeface="Calibri" panose="020F0502020204030204" pitchFamily="34" charset="0"/>
              </a:rPr>
              <a:t>0.3 &lt; Age &lt; 0.5 </a:t>
            </a:r>
            <a:r>
              <a:rPr lang="en-US" sz="2400" dirty="0" err="1">
                <a:solidFill>
                  <a:schemeClr val="bg1"/>
                </a:solidFill>
                <a:latin typeface="Calibri" panose="020F0502020204030204" pitchFamily="34" charset="0"/>
                <a:cs typeface="Calibri" panose="020F0502020204030204" pitchFamily="34" charset="0"/>
              </a:rPr>
              <a:t>Myr</a:t>
            </a:r>
            <a:endParaRPr lang="en-US" sz="2400" dirty="0">
              <a:solidFill>
                <a:schemeClr val="bg1"/>
              </a:solidFill>
              <a:latin typeface="Calibri" panose="020F0502020204030204" pitchFamily="34" charset="0"/>
              <a:cs typeface="Calibri" panose="020F0502020204030204" pitchFamily="34" charset="0"/>
            </a:endParaRPr>
          </a:p>
          <a:p>
            <a:pPr algn="ctr"/>
            <a:endParaRPr lang="en-US" sz="2400" dirty="0">
              <a:solidFill>
                <a:schemeClr val="bg1"/>
              </a:solidFill>
              <a:latin typeface="Calibri" panose="020F0502020204030204" pitchFamily="34" charset="0"/>
              <a:cs typeface="Calibri" panose="020F0502020204030204" pitchFamily="34" charset="0"/>
            </a:endParaRPr>
          </a:p>
          <a:p>
            <a:pPr algn="ctr"/>
            <a:r>
              <a:rPr lang="en-US" sz="2400" dirty="0">
                <a:solidFill>
                  <a:schemeClr val="bg1"/>
                </a:solidFill>
                <a:latin typeface="Calibri" panose="020F0502020204030204" pitchFamily="34" charset="0"/>
                <a:cs typeface="Calibri" panose="020F0502020204030204" pitchFamily="34" charset="0"/>
              </a:rPr>
              <a:t>H</a:t>
            </a:r>
            <a:r>
              <a:rPr lang="en-US" sz="2400" baseline="-25000" dirty="0">
                <a:solidFill>
                  <a:schemeClr val="bg1"/>
                </a:solidFill>
                <a:latin typeface="Calibri" panose="020F0502020204030204" pitchFamily="34" charset="0"/>
                <a:cs typeface="Calibri" panose="020F0502020204030204" pitchFamily="34" charset="0"/>
              </a:rPr>
              <a:t>1mm</a:t>
            </a:r>
            <a:r>
              <a:rPr lang="en-US" sz="2400" dirty="0">
                <a:solidFill>
                  <a:schemeClr val="bg1"/>
                </a:solidFill>
                <a:latin typeface="Calibri" panose="020F0502020204030204" pitchFamily="34" charset="0"/>
                <a:cs typeface="Calibri" panose="020F0502020204030204" pitchFamily="34" charset="0"/>
              </a:rPr>
              <a:t>&gt;1 au at 100au</a:t>
            </a:r>
          </a:p>
        </p:txBody>
      </p:sp>
      <p:sp>
        <p:nvSpPr>
          <p:cNvPr id="32" name="TextBox 31">
            <a:extLst>
              <a:ext uri="{FF2B5EF4-FFF2-40B4-BE49-F238E27FC236}">
                <a16:creationId xmlns:a16="http://schemas.microsoft.com/office/drawing/2014/main" id="{9CB86622-86E7-DD63-339B-759E68332CB4}"/>
              </a:ext>
            </a:extLst>
          </p:cNvPr>
          <p:cNvSpPr txBox="1"/>
          <p:nvPr/>
        </p:nvSpPr>
        <p:spPr>
          <a:xfrm>
            <a:off x="12992745" y="2031951"/>
            <a:ext cx="2656818" cy="1200329"/>
          </a:xfrm>
          <a:prstGeom prst="rect">
            <a:avLst/>
          </a:prstGeom>
          <a:noFill/>
        </p:spPr>
        <p:txBody>
          <a:bodyPr wrap="none" rtlCol="0">
            <a:spAutoFit/>
          </a:bodyPr>
          <a:lstStyle/>
          <a:p>
            <a:pPr algn="ctr"/>
            <a:r>
              <a:rPr lang="en-US" sz="2400" dirty="0">
                <a:solidFill>
                  <a:schemeClr val="bg1"/>
                </a:solidFill>
                <a:latin typeface="Calibri" panose="020F0502020204030204" pitchFamily="34" charset="0"/>
                <a:cs typeface="Calibri" panose="020F0502020204030204" pitchFamily="34" charset="0"/>
              </a:rPr>
              <a:t>0.5 &lt; Age &lt; 10 </a:t>
            </a:r>
            <a:r>
              <a:rPr lang="en-US" sz="2400" dirty="0" err="1">
                <a:solidFill>
                  <a:schemeClr val="bg1"/>
                </a:solidFill>
                <a:latin typeface="Calibri" panose="020F0502020204030204" pitchFamily="34" charset="0"/>
                <a:cs typeface="Calibri" panose="020F0502020204030204" pitchFamily="34" charset="0"/>
              </a:rPr>
              <a:t>Myr</a:t>
            </a:r>
            <a:endParaRPr lang="en-US" sz="2400" dirty="0">
              <a:solidFill>
                <a:schemeClr val="bg1"/>
              </a:solidFill>
              <a:latin typeface="Calibri" panose="020F0502020204030204" pitchFamily="34" charset="0"/>
              <a:cs typeface="Calibri" panose="020F0502020204030204" pitchFamily="34" charset="0"/>
            </a:endParaRPr>
          </a:p>
          <a:p>
            <a:pPr algn="ctr"/>
            <a:endParaRPr lang="en-US" sz="2400" dirty="0">
              <a:solidFill>
                <a:schemeClr val="bg1"/>
              </a:solidFill>
              <a:latin typeface="Calibri" panose="020F0502020204030204" pitchFamily="34" charset="0"/>
              <a:cs typeface="Calibri" panose="020F0502020204030204" pitchFamily="34" charset="0"/>
            </a:endParaRPr>
          </a:p>
          <a:p>
            <a:r>
              <a:rPr lang="en-US" sz="2400" dirty="0">
                <a:solidFill>
                  <a:schemeClr val="bg1"/>
                </a:solidFill>
                <a:latin typeface="Calibri" panose="020F0502020204030204" pitchFamily="34" charset="0"/>
                <a:cs typeface="Calibri" panose="020F0502020204030204" pitchFamily="34" charset="0"/>
              </a:rPr>
              <a:t>H</a:t>
            </a:r>
            <a:r>
              <a:rPr lang="en-US" sz="2400" baseline="-25000" dirty="0">
                <a:solidFill>
                  <a:schemeClr val="bg1"/>
                </a:solidFill>
                <a:latin typeface="Calibri" panose="020F0502020204030204" pitchFamily="34" charset="0"/>
                <a:cs typeface="Calibri" panose="020F0502020204030204" pitchFamily="34" charset="0"/>
              </a:rPr>
              <a:t>1mm</a:t>
            </a:r>
            <a:r>
              <a:rPr lang="en-US" sz="2400" dirty="0">
                <a:solidFill>
                  <a:schemeClr val="bg1"/>
                </a:solidFill>
                <a:latin typeface="Calibri" panose="020F0502020204030204" pitchFamily="34" charset="0"/>
                <a:cs typeface="Calibri" panose="020F0502020204030204" pitchFamily="34" charset="0"/>
              </a:rPr>
              <a:t>&lt;1 au at 100au</a:t>
            </a:r>
          </a:p>
        </p:txBody>
      </p:sp>
      <p:cxnSp>
        <p:nvCxnSpPr>
          <p:cNvPr id="34" name="Straight Arrow Connector 33">
            <a:extLst>
              <a:ext uri="{FF2B5EF4-FFF2-40B4-BE49-F238E27FC236}">
                <a16:creationId xmlns:a16="http://schemas.microsoft.com/office/drawing/2014/main" id="{EF446CC3-2069-0CDC-211D-B39110D9F594}"/>
              </a:ext>
            </a:extLst>
          </p:cNvPr>
          <p:cNvCxnSpPr/>
          <p:nvPr/>
        </p:nvCxnSpPr>
        <p:spPr>
          <a:xfrm>
            <a:off x="4648200" y="5918534"/>
            <a:ext cx="1219200" cy="0"/>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C9CC0E40-67C6-31B2-720A-4BFA20DE600F}"/>
              </a:ext>
            </a:extLst>
          </p:cNvPr>
          <p:cNvCxnSpPr/>
          <p:nvPr/>
        </p:nvCxnSpPr>
        <p:spPr>
          <a:xfrm>
            <a:off x="10134600" y="5978560"/>
            <a:ext cx="1219200" cy="0"/>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
            <a:extLst>
              <a:ext uri="{FF2B5EF4-FFF2-40B4-BE49-F238E27FC236}">
                <a16:creationId xmlns:a16="http://schemas.microsoft.com/office/drawing/2014/main" id="{2848172E-B415-2F20-C440-6618438D2348}"/>
              </a:ext>
            </a:extLst>
          </p:cNvPr>
          <p:cNvSpPr txBox="1"/>
          <p:nvPr/>
        </p:nvSpPr>
        <p:spPr>
          <a:xfrm>
            <a:off x="6127131" y="8808665"/>
            <a:ext cx="3633472" cy="492443"/>
          </a:xfrm>
          <a:prstGeom prst="rect">
            <a:avLst/>
          </a:prstGeom>
        </p:spPr>
        <p:txBody>
          <a:bodyPr wrap="square" lIns="0" tIns="0" rIns="0" bIns="0" rtlCol="0" anchor="t">
            <a:spAutoFit/>
          </a:bodyPr>
          <a:lstStyle/>
          <a:p>
            <a:pPr marL="0" marR="0" lvl="0" indent="0" algn="ctr" defTabSz="914400" rtl="0" eaLnBrk="1" fontAlgn="auto" latinLnBrk="0" hangingPunct="1">
              <a:spcBef>
                <a:spcPct val="0"/>
              </a:spcBef>
              <a:spcAft>
                <a:spcPts val="0"/>
              </a:spcAft>
              <a:buClrTx/>
              <a:buSzTx/>
              <a:buFontTx/>
              <a:buNone/>
              <a:tabLst/>
              <a:defRPr/>
            </a:pPr>
            <a:r>
              <a:rPr kumimoji="0" lang="en-US" sz="1600" i="0" u="none" strike="noStrike" kern="1200" cap="none" spc="0" normalizeH="0" baseline="0" noProof="0" dirty="0" err="1">
                <a:ln>
                  <a:noFill/>
                </a:ln>
                <a:solidFill>
                  <a:schemeClr val="bg1"/>
                </a:solidFill>
                <a:effectLst/>
                <a:uLnTx/>
                <a:uFillTx/>
                <a:latin typeface="Public Sans"/>
                <a:ea typeface="+mn-ea"/>
                <a:cs typeface="+mn-cs"/>
              </a:rPr>
              <a:t>Villenave</a:t>
            </a:r>
            <a:r>
              <a:rPr kumimoji="0" lang="en-US" sz="1600" i="0" u="none" strike="noStrike" kern="1200" cap="none" spc="0" normalizeH="0" baseline="0" noProof="0" dirty="0">
                <a:ln>
                  <a:noFill/>
                </a:ln>
                <a:solidFill>
                  <a:schemeClr val="bg1"/>
                </a:solidFill>
                <a:effectLst/>
                <a:uLnTx/>
                <a:uFillTx/>
                <a:latin typeface="Public Sans"/>
                <a:ea typeface="+mn-ea"/>
                <a:cs typeface="+mn-cs"/>
              </a:rPr>
              <a:t> et al. </a:t>
            </a:r>
            <a:r>
              <a:rPr lang="en-US" sz="1600" dirty="0">
                <a:solidFill>
                  <a:schemeClr val="bg1"/>
                </a:solidFill>
                <a:latin typeface="Public Sans"/>
              </a:rPr>
              <a:t>2023</a:t>
            </a:r>
          </a:p>
          <a:p>
            <a:pPr marL="0" marR="0" lvl="0" indent="0" algn="ctr" defTabSz="914400" rtl="0" eaLnBrk="1" fontAlgn="auto" latinLnBrk="0" hangingPunct="1">
              <a:spcBef>
                <a:spcPct val="0"/>
              </a:spcBef>
              <a:spcAft>
                <a:spcPts val="0"/>
              </a:spcAft>
              <a:buClrTx/>
              <a:buSzTx/>
              <a:buFontTx/>
              <a:buNone/>
              <a:tabLst/>
              <a:defRPr/>
            </a:pPr>
            <a:r>
              <a:rPr lang="en-US" sz="1600" dirty="0">
                <a:solidFill>
                  <a:schemeClr val="bg1"/>
                </a:solidFill>
                <a:latin typeface="Public Sans"/>
              </a:rPr>
              <a:t>See also Lin et al. submitted</a:t>
            </a:r>
          </a:p>
        </p:txBody>
      </p:sp>
      <p:sp>
        <p:nvSpPr>
          <p:cNvPr id="18" name="TextBox 3">
            <a:extLst>
              <a:ext uri="{FF2B5EF4-FFF2-40B4-BE49-F238E27FC236}">
                <a16:creationId xmlns:a16="http://schemas.microsoft.com/office/drawing/2014/main" id="{32DCEA4F-7B4C-CB1E-0B33-762F4749CFD6}"/>
              </a:ext>
            </a:extLst>
          </p:cNvPr>
          <p:cNvSpPr txBox="1"/>
          <p:nvPr/>
        </p:nvSpPr>
        <p:spPr>
          <a:xfrm>
            <a:off x="12124915" y="8842057"/>
            <a:ext cx="4419600" cy="492443"/>
          </a:xfrm>
          <a:prstGeom prst="rect">
            <a:avLst/>
          </a:prstGeom>
        </p:spPr>
        <p:txBody>
          <a:bodyPr wrap="square" lIns="0" tIns="0" rIns="0" bIns="0" rtlCol="0" anchor="t">
            <a:spAutoFit/>
          </a:bodyPr>
          <a:lstStyle/>
          <a:p>
            <a:pPr marL="0" marR="0" lvl="0" indent="0" algn="ctr" defTabSz="914400" rtl="0" eaLnBrk="1" fontAlgn="auto" latinLnBrk="0" hangingPunct="1">
              <a:spcBef>
                <a:spcPct val="0"/>
              </a:spcBef>
              <a:spcAft>
                <a:spcPts val="0"/>
              </a:spcAft>
              <a:buClrTx/>
              <a:buSzTx/>
              <a:buFontTx/>
              <a:buNone/>
              <a:tabLst/>
              <a:defRPr/>
            </a:pPr>
            <a:r>
              <a:rPr lang="en-US" sz="1600" dirty="0" err="1">
                <a:solidFill>
                  <a:schemeClr val="bg1"/>
                </a:solidFill>
                <a:latin typeface="Public Sans"/>
              </a:rPr>
              <a:t>Villenave</a:t>
            </a:r>
            <a:r>
              <a:rPr lang="en-US" sz="1600" dirty="0">
                <a:solidFill>
                  <a:schemeClr val="bg1"/>
                </a:solidFill>
                <a:latin typeface="Public Sans"/>
              </a:rPr>
              <a:t> et al. 2020; 2022, </a:t>
            </a:r>
            <a:r>
              <a:rPr lang="en-US" sz="1600" dirty="0" err="1">
                <a:solidFill>
                  <a:schemeClr val="bg1"/>
                </a:solidFill>
                <a:latin typeface="Public Sans"/>
              </a:rPr>
              <a:t>Pinte</a:t>
            </a:r>
            <a:r>
              <a:rPr lang="en-US" sz="1600" dirty="0">
                <a:solidFill>
                  <a:schemeClr val="bg1"/>
                </a:solidFill>
                <a:latin typeface="Public Sans"/>
              </a:rPr>
              <a:t> et al. 2016; Doi &amp; Kataoka 2021; Liu et al. 2022</a:t>
            </a:r>
            <a:endParaRPr kumimoji="0" lang="en-US" sz="1200" b="0" i="0" u="none" strike="noStrike" kern="1200" cap="none" spc="0" normalizeH="0" baseline="0" noProof="0" dirty="0">
              <a:ln>
                <a:noFill/>
              </a:ln>
              <a:solidFill>
                <a:schemeClr val="bg1"/>
              </a:solidFill>
              <a:effectLst/>
              <a:uLnTx/>
              <a:uFillTx/>
              <a:latin typeface="Public Sans"/>
              <a:ea typeface="+mn-ea"/>
              <a:cs typeface="+mn-cs"/>
            </a:endParaRPr>
          </a:p>
        </p:txBody>
      </p:sp>
      <p:sp>
        <p:nvSpPr>
          <p:cNvPr id="21" name="TextBox 20">
            <a:extLst>
              <a:ext uri="{FF2B5EF4-FFF2-40B4-BE49-F238E27FC236}">
                <a16:creationId xmlns:a16="http://schemas.microsoft.com/office/drawing/2014/main" id="{1007DD38-E9ED-AA3E-4460-7459FD0D3BA2}"/>
              </a:ext>
            </a:extLst>
          </p:cNvPr>
          <p:cNvSpPr txBox="1"/>
          <p:nvPr/>
        </p:nvSpPr>
        <p:spPr>
          <a:xfrm>
            <a:off x="11909122" y="6106969"/>
            <a:ext cx="1825107" cy="369332"/>
          </a:xfrm>
          <a:prstGeom prst="rect">
            <a:avLst/>
          </a:prstGeom>
          <a:solidFill>
            <a:schemeClr val="tx1"/>
          </a:solidFill>
        </p:spPr>
        <p:txBody>
          <a:bodyPr wrap="square" rtlCol="0">
            <a:spAutoFit/>
          </a:bodyPr>
          <a:lstStyle/>
          <a:p>
            <a:r>
              <a:rPr lang="en-US" dirty="0">
                <a:solidFill>
                  <a:schemeClr val="bg1"/>
                </a:solidFill>
              </a:rPr>
              <a:t>HL Tau – 1mm</a:t>
            </a:r>
          </a:p>
        </p:txBody>
      </p:sp>
      <p:sp>
        <p:nvSpPr>
          <p:cNvPr id="27" name="TextBox 26">
            <a:extLst>
              <a:ext uri="{FF2B5EF4-FFF2-40B4-BE49-F238E27FC236}">
                <a16:creationId xmlns:a16="http://schemas.microsoft.com/office/drawing/2014/main" id="{1C8B9214-0F05-FFB7-5D91-472D90CF0443}"/>
              </a:ext>
            </a:extLst>
          </p:cNvPr>
          <p:cNvSpPr txBox="1"/>
          <p:nvPr/>
        </p:nvSpPr>
        <p:spPr>
          <a:xfrm>
            <a:off x="14523570" y="6081308"/>
            <a:ext cx="2424938" cy="369332"/>
          </a:xfrm>
          <a:prstGeom prst="rect">
            <a:avLst/>
          </a:prstGeom>
          <a:solidFill>
            <a:schemeClr val="tx1"/>
          </a:solidFill>
        </p:spPr>
        <p:txBody>
          <a:bodyPr wrap="square" rtlCol="0">
            <a:spAutoFit/>
          </a:bodyPr>
          <a:lstStyle/>
          <a:p>
            <a:r>
              <a:rPr lang="en-US" dirty="0">
                <a:solidFill>
                  <a:schemeClr val="bg1"/>
                </a:solidFill>
              </a:rPr>
              <a:t>HD163296 – 1.3mm</a:t>
            </a:r>
          </a:p>
        </p:txBody>
      </p:sp>
      <p:sp>
        <p:nvSpPr>
          <p:cNvPr id="33" name="TextBox 32">
            <a:extLst>
              <a:ext uri="{FF2B5EF4-FFF2-40B4-BE49-F238E27FC236}">
                <a16:creationId xmlns:a16="http://schemas.microsoft.com/office/drawing/2014/main" id="{09206228-B98C-8FD9-3929-C0D4DD3471BE}"/>
              </a:ext>
            </a:extLst>
          </p:cNvPr>
          <p:cNvSpPr txBox="1"/>
          <p:nvPr/>
        </p:nvSpPr>
        <p:spPr>
          <a:xfrm>
            <a:off x="14466224" y="3266759"/>
            <a:ext cx="2482283" cy="369332"/>
          </a:xfrm>
          <a:prstGeom prst="rect">
            <a:avLst/>
          </a:prstGeom>
          <a:solidFill>
            <a:schemeClr val="tx1"/>
          </a:solidFill>
        </p:spPr>
        <p:txBody>
          <a:bodyPr wrap="square" rtlCol="0">
            <a:spAutoFit/>
          </a:bodyPr>
          <a:lstStyle/>
          <a:p>
            <a:r>
              <a:rPr lang="en-US" dirty="0">
                <a:solidFill>
                  <a:schemeClr val="bg1"/>
                </a:solidFill>
              </a:rPr>
              <a:t>HH30 – 0.9mm &amp; 0.8µm</a:t>
            </a:r>
          </a:p>
        </p:txBody>
      </p:sp>
      <p:sp>
        <p:nvSpPr>
          <p:cNvPr id="37" name="TextBox 36">
            <a:extLst>
              <a:ext uri="{FF2B5EF4-FFF2-40B4-BE49-F238E27FC236}">
                <a16:creationId xmlns:a16="http://schemas.microsoft.com/office/drawing/2014/main" id="{DC6941AA-3240-935A-8128-04090F691D21}"/>
              </a:ext>
            </a:extLst>
          </p:cNvPr>
          <p:cNvSpPr txBox="1"/>
          <p:nvPr/>
        </p:nvSpPr>
        <p:spPr>
          <a:xfrm>
            <a:off x="1418136" y="3263818"/>
            <a:ext cx="2731077" cy="369332"/>
          </a:xfrm>
          <a:prstGeom prst="rect">
            <a:avLst/>
          </a:prstGeom>
          <a:solidFill>
            <a:schemeClr val="tx1"/>
          </a:solidFill>
        </p:spPr>
        <p:txBody>
          <a:bodyPr wrap="square" rtlCol="0">
            <a:spAutoFit/>
          </a:bodyPr>
          <a:lstStyle/>
          <a:p>
            <a:pPr algn="ctr"/>
            <a:r>
              <a:rPr lang="en-US" dirty="0">
                <a:solidFill>
                  <a:schemeClr val="bg1"/>
                </a:solidFill>
              </a:rPr>
              <a:t>HH212 – 0.9mm</a:t>
            </a:r>
          </a:p>
        </p:txBody>
      </p:sp>
      <p:sp>
        <p:nvSpPr>
          <p:cNvPr id="38" name="TextBox 37">
            <a:extLst>
              <a:ext uri="{FF2B5EF4-FFF2-40B4-BE49-F238E27FC236}">
                <a16:creationId xmlns:a16="http://schemas.microsoft.com/office/drawing/2014/main" id="{8BE03778-3CA5-2CDB-E4FC-04405AF73A55}"/>
              </a:ext>
            </a:extLst>
          </p:cNvPr>
          <p:cNvSpPr txBox="1"/>
          <p:nvPr/>
        </p:nvSpPr>
        <p:spPr>
          <a:xfrm>
            <a:off x="1418137" y="5993368"/>
            <a:ext cx="2789340" cy="369332"/>
          </a:xfrm>
          <a:prstGeom prst="rect">
            <a:avLst/>
          </a:prstGeom>
          <a:solidFill>
            <a:schemeClr val="accent1">
              <a:lumMod val="75000"/>
            </a:schemeClr>
          </a:solidFill>
        </p:spPr>
        <p:txBody>
          <a:bodyPr wrap="square" rtlCol="0">
            <a:spAutoFit/>
          </a:bodyPr>
          <a:lstStyle/>
          <a:p>
            <a:pPr algn="ctr"/>
            <a:r>
              <a:rPr lang="en-US" dirty="0">
                <a:solidFill>
                  <a:schemeClr val="bg1"/>
                </a:solidFill>
              </a:rPr>
              <a:t>L1527 – 7mm</a:t>
            </a:r>
          </a:p>
        </p:txBody>
      </p:sp>
      <p:sp>
        <p:nvSpPr>
          <p:cNvPr id="39" name="TextBox 3">
            <a:extLst>
              <a:ext uri="{FF2B5EF4-FFF2-40B4-BE49-F238E27FC236}">
                <a16:creationId xmlns:a16="http://schemas.microsoft.com/office/drawing/2014/main" id="{F680377C-1124-9F83-7EB7-B5ACC9498E7E}"/>
              </a:ext>
            </a:extLst>
          </p:cNvPr>
          <p:cNvSpPr txBox="1"/>
          <p:nvPr/>
        </p:nvSpPr>
        <p:spPr>
          <a:xfrm>
            <a:off x="1220922" y="8824234"/>
            <a:ext cx="3427278" cy="492443"/>
          </a:xfrm>
          <a:prstGeom prst="rect">
            <a:avLst/>
          </a:prstGeom>
        </p:spPr>
        <p:txBody>
          <a:bodyPr wrap="square" lIns="0" tIns="0" rIns="0" bIns="0" rtlCol="0" anchor="t">
            <a:spAutoFit/>
          </a:bodyPr>
          <a:lstStyle/>
          <a:p>
            <a:pPr marL="0" marR="0" lvl="0" indent="0" algn="ctr" defTabSz="914400" rtl="0" eaLnBrk="1" fontAlgn="auto" latinLnBrk="0" hangingPunct="1">
              <a:spcBef>
                <a:spcPct val="0"/>
              </a:spcBef>
              <a:spcAft>
                <a:spcPts val="0"/>
              </a:spcAft>
              <a:buClrTx/>
              <a:buSzTx/>
              <a:buFontTx/>
              <a:buNone/>
              <a:tabLst/>
              <a:defRPr/>
            </a:pPr>
            <a:r>
              <a:rPr kumimoji="0" lang="en-US" sz="1600" i="0" u="none" strike="noStrike" kern="1200" cap="none" spc="0" normalizeH="0" baseline="0" noProof="0" dirty="0">
                <a:ln>
                  <a:noFill/>
                </a:ln>
                <a:solidFill>
                  <a:schemeClr val="bg1"/>
                </a:solidFill>
                <a:effectLst/>
                <a:uLnTx/>
                <a:uFillTx/>
                <a:latin typeface="Public Sans"/>
                <a:ea typeface="+mn-ea"/>
                <a:cs typeface="+mn-cs"/>
              </a:rPr>
              <a:t>Lee et al. 2017; Lin et al. 2021; Sheehan et al. 2022</a:t>
            </a:r>
            <a:endParaRPr kumimoji="0" lang="en-US" sz="1200" b="0" i="0" u="none" strike="noStrike" kern="1200" cap="none" spc="0" normalizeH="0" baseline="0" noProof="0" dirty="0">
              <a:ln>
                <a:noFill/>
              </a:ln>
              <a:solidFill>
                <a:schemeClr val="bg1"/>
              </a:solidFill>
              <a:effectLst/>
              <a:uLnTx/>
              <a:uFillTx/>
              <a:latin typeface="Public Sans"/>
              <a:ea typeface="+mn-ea"/>
              <a:cs typeface="+mn-cs"/>
            </a:endParaRPr>
          </a:p>
        </p:txBody>
      </p:sp>
      <p:pic>
        <p:nvPicPr>
          <p:cNvPr id="14" name="Picture 13">
            <a:extLst>
              <a:ext uri="{FF2B5EF4-FFF2-40B4-BE49-F238E27FC236}">
                <a16:creationId xmlns:a16="http://schemas.microsoft.com/office/drawing/2014/main" id="{BD1ACCE4-FD21-FE9A-2E5A-51CDF1AE71A6}"/>
              </a:ext>
            </a:extLst>
          </p:cNvPr>
          <p:cNvPicPr>
            <a:picLocks noChangeAspect="1"/>
          </p:cNvPicPr>
          <p:nvPr/>
        </p:nvPicPr>
        <p:blipFill rotWithShape="1">
          <a:blip r:embed="rId8">
            <a:extLst>
              <a:ext uri="{28A0092B-C50C-407E-A947-70E740481C1C}">
                <a14:useLocalDpi xmlns:a14="http://schemas.microsoft.com/office/drawing/2010/main" val="0"/>
              </a:ext>
            </a:extLst>
          </a:blip>
          <a:srcRect l="34677" t="12393" r="34106" b="8979"/>
          <a:stretch/>
        </p:blipFill>
        <p:spPr>
          <a:xfrm>
            <a:off x="5867400" y="4061814"/>
            <a:ext cx="4089464" cy="3664220"/>
          </a:xfrm>
          <a:prstGeom prst="rect">
            <a:avLst/>
          </a:prstGeom>
        </p:spPr>
      </p:pic>
      <p:sp>
        <p:nvSpPr>
          <p:cNvPr id="20" name="TextBox 19">
            <a:extLst>
              <a:ext uri="{FF2B5EF4-FFF2-40B4-BE49-F238E27FC236}">
                <a16:creationId xmlns:a16="http://schemas.microsoft.com/office/drawing/2014/main" id="{37A4832B-A2CB-3BA3-B857-11DC5190D5AD}"/>
              </a:ext>
            </a:extLst>
          </p:cNvPr>
          <p:cNvSpPr txBox="1"/>
          <p:nvPr/>
        </p:nvSpPr>
        <p:spPr>
          <a:xfrm>
            <a:off x="6614057" y="3293736"/>
            <a:ext cx="3228344" cy="400110"/>
          </a:xfrm>
          <a:prstGeom prst="rect">
            <a:avLst/>
          </a:prstGeom>
          <a:noFill/>
        </p:spPr>
        <p:txBody>
          <a:bodyPr wrap="square" rtlCol="0">
            <a:spAutoFit/>
          </a:bodyPr>
          <a:lstStyle/>
          <a:p>
            <a:r>
              <a:rPr lang="en-US" sz="2000" dirty="0">
                <a:solidFill>
                  <a:schemeClr val="bg1"/>
                </a:solidFill>
              </a:rPr>
              <a:t>IRAS04302+2247 - 2.1mm</a:t>
            </a:r>
          </a:p>
        </p:txBody>
      </p:sp>
      <p:sp>
        <p:nvSpPr>
          <p:cNvPr id="28" name="TextBox 27">
            <a:extLst>
              <a:ext uri="{FF2B5EF4-FFF2-40B4-BE49-F238E27FC236}">
                <a16:creationId xmlns:a16="http://schemas.microsoft.com/office/drawing/2014/main" id="{EF5896A6-9872-8DF4-24B3-5DBACB1B3416}"/>
              </a:ext>
            </a:extLst>
          </p:cNvPr>
          <p:cNvSpPr txBox="1"/>
          <p:nvPr/>
        </p:nvSpPr>
        <p:spPr>
          <a:xfrm>
            <a:off x="13217062" y="9563100"/>
            <a:ext cx="4612353" cy="646331"/>
          </a:xfrm>
          <a:prstGeom prst="rect">
            <a:avLst/>
          </a:prstGeom>
          <a:noFill/>
          <a:ln>
            <a:solidFill>
              <a:schemeClr val="bg1"/>
            </a:solidFill>
          </a:ln>
        </p:spPr>
        <p:txBody>
          <a:bodyPr wrap="square" rtlCol="0">
            <a:spAutoFit/>
          </a:bodyPr>
          <a:lstStyle/>
          <a:p>
            <a:pPr algn="r"/>
            <a:r>
              <a:rPr lang="en-US" dirty="0">
                <a:solidFill>
                  <a:schemeClr val="bg1"/>
                </a:solidFill>
              </a:rPr>
              <a:t>1 </a:t>
            </a:r>
            <a:r>
              <a:rPr lang="en-US" dirty="0" err="1">
                <a:solidFill>
                  <a:schemeClr val="bg1"/>
                </a:solidFill>
              </a:rPr>
              <a:t>Myr</a:t>
            </a:r>
            <a:r>
              <a:rPr lang="en-US" dirty="0">
                <a:solidFill>
                  <a:schemeClr val="bg1"/>
                </a:solidFill>
              </a:rPr>
              <a:t> = 1 million year</a:t>
            </a:r>
          </a:p>
          <a:p>
            <a:pPr algn="r"/>
            <a:r>
              <a:rPr lang="en-US" dirty="0">
                <a:solidFill>
                  <a:schemeClr val="bg1"/>
                </a:solidFill>
              </a:rPr>
              <a:t>1au = 1 astronomical unit = Distance Earth-Sun</a:t>
            </a:r>
          </a:p>
        </p:txBody>
      </p:sp>
      <p:sp>
        <p:nvSpPr>
          <p:cNvPr id="42" name="Rectangle 41">
            <a:extLst>
              <a:ext uri="{FF2B5EF4-FFF2-40B4-BE49-F238E27FC236}">
                <a16:creationId xmlns:a16="http://schemas.microsoft.com/office/drawing/2014/main" id="{A3F10426-3C5F-A55F-D91F-909F0F9CB042}"/>
              </a:ext>
            </a:extLst>
          </p:cNvPr>
          <p:cNvSpPr>
            <a:spLocks/>
          </p:cNvSpPr>
          <p:nvPr/>
        </p:nvSpPr>
        <p:spPr>
          <a:xfrm>
            <a:off x="1390134" y="3232281"/>
            <a:ext cx="2817342" cy="549987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80C4C444-B1A4-410E-26F7-446CAD7E8314}"/>
              </a:ext>
            </a:extLst>
          </p:cNvPr>
          <p:cNvSpPr>
            <a:spLocks/>
          </p:cNvSpPr>
          <p:nvPr/>
        </p:nvSpPr>
        <p:spPr>
          <a:xfrm>
            <a:off x="6624540" y="3268450"/>
            <a:ext cx="2817342" cy="549987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a:extLst>
              <a:ext uri="{FF2B5EF4-FFF2-40B4-BE49-F238E27FC236}">
                <a16:creationId xmlns:a16="http://schemas.microsoft.com/office/drawing/2014/main" id="{16772CFE-9350-AD3C-2033-27B243B826AE}"/>
              </a:ext>
            </a:extLst>
          </p:cNvPr>
          <p:cNvPicPr>
            <a:picLocks noChangeAspect="1"/>
          </p:cNvPicPr>
          <p:nvPr/>
        </p:nvPicPr>
        <p:blipFill rotWithShape="1">
          <a:blip r:embed="rId9">
            <a:extLst>
              <a:ext uri="{28A0092B-C50C-407E-A947-70E740481C1C}">
                <a14:useLocalDpi xmlns:a14="http://schemas.microsoft.com/office/drawing/2010/main" val="0"/>
              </a:ext>
            </a:extLst>
          </a:blip>
          <a:srcRect l="66858" b="52874"/>
          <a:stretch/>
        </p:blipFill>
        <p:spPr>
          <a:xfrm>
            <a:off x="11774822" y="3252433"/>
            <a:ext cx="2558959" cy="2431043"/>
          </a:xfrm>
          <a:prstGeom prst="rect">
            <a:avLst/>
          </a:prstGeom>
        </p:spPr>
      </p:pic>
      <p:sp>
        <p:nvSpPr>
          <p:cNvPr id="19" name="TextBox 18">
            <a:extLst>
              <a:ext uri="{FF2B5EF4-FFF2-40B4-BE49-F238E27FC236}">
                <a16:creationId xmlns:a16="http://schemas.microsoft.com/office/drawing/2014/main" id="{31CBFD08-C739-9FAA-645F-CFE79B4F3B5F}"/>
              </a:ext>
            </a:extLst>
          </p:cNvPr>
          <p:cNvSpPr txBox="1"/>
          <p:nvPr/>
        </p:nvSpPr>
        <p:spPr>
          <a:xfrm>
            <a:off x="11784520" y="3275883"/>
            <a:ext cx="2164375" cy="369332"/>
          </a:xfrm>
          <a:prstGeom prst="rect">
            <a:avLst/>
          </a:prstGeom>
          <a:noFill/>
        </p:spPr>
        <p:txBody>
          <a:bodyPr wrap="none" rtlCol="0">
            <a:spAutoFit/>
          </a:bodyPr>
          <a:lstStyle/>
          <a:p>
            <a:r>
              <a:rPr lang="en-US" dirty="0">
                <a:solidFill>
                  <a:schemeClr val="bg1"/>
                </a:solidFill>
              </a:rPr>
              <a:t>Oph163131 – 1.3mm</a:t>
            </a:r>
          </a:p>
        </p:txBody>
      </p:sp>
      <p:sp>
        <p:nvSpPr>
          <p:cNvPr id="44" name="Rectangle 43">
            <a:extLst>
              <a:ext uri="{FF2B5EF4-FFF2-40B4-BE49-F238E27FC236}">
                <a16:creationId xmlns:a16="http://schemas.microsoft.com/office/drawing/2014/main" id="{AE5F43CA-C1AD-7D49-4230-4B9EEE59B70E}"/>
              </a:ext>
            </a:extLst>
          </p:cNvPr>
          <p:cNvSpPr>
            <a:spLocks/>
          </p:cNvSpPr>
          <p:nvPr/>
        </p:nvSpPr>
        <p:spPr>
          <a:xfrm>
            <a:off x="11744576" y="3238500"/>
            <a:ext cx="5204516" cy="549987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16163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7717D26-23B0-8023-B290-9A2333287FF4}"/>
              </a:ext>
            </a:extLst>
          </p:cNvPr>
          <p:cNvSpPr/>
          <p:nvPr/>
        </p:nvSpPr>
        <p:spPr>
          <a:xfrm>
            <a:off x="-9006" y="-38100"/>
            <a:ext cx="18306011" cy="10325100"/>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bg1"/>
              </a:solidFill>
            </a:endParaRPr>
          </a:p>
        </p:txBody>
      </p:sp>
      <p:sp>
        <p:nvSpPr>
          <p:cNvPr id="2" name="Footer Placeholder 1">
            <a:extLst>
              <a:ext uri="{FF2B5EF4-FFF2-40B4-BE49-F238E27FC236}">
                <a16:creationId xmlns:a16="http://schemas.microsoft.com/office/drawing/2014/main" id="{0D488B46-8650-15B3-4AB7-39FD8772D1B4}"/>
              </a:ext>
            </a:extLst>
          </p:cNvPr>
          <p:cNvSpPr>
            <a:spLocks noGrp="1"/>
          </p:cNvSpPr>
          <p:nvPr>
            <p:ph type="ftr" sz="quarter" idx="11"/>
          </p:nvPr>
        </p:nvSpPr>
        <p:spPr/>
        <p:txBody>
          <a:bodyPr/>
          <a:lstStyle/>
          <a:p>
            <a:r>
              <a:rPr lang="en-US"/>
              <a:t>Marion Villenave – IEEE Buenaventura Spring Mixer  05/04/2023</a:t>
            </a:r>
          </a:p>
        </p:txBody>
      </p:sp>
      <p:sp>
        <p:nvSpPr>
          <p:cNvPr id="3" name="Slide Number Placeholder 2">
            <a:extLst>
              <a:ext uri="{FF2B5EF4-FFF2-40B4-BE49-F238E27FC236}">
                <a16:creationId xmlns:a16="http://schemas.microsoft.com/office/drawing/2014/main" id="{DB66FF79-AC21-A879-4470-980CD05378FD}"/>
              </a:ext>
            </a:extLst>
          </p:cNvPr>
          <p:cNvSpPr>
            <a:spLocks noGrp="1"/>
          </p:cNvSpPr>
          <p:nvPr>
            <p:ph type="sldNum" sz="quarter" idx="12"/>
          </p:nvPr>
        </p:nvSpPr>
        <p:spPr/>
        <p:txBody>
          <a:bodyPr/>
          <a:lstStyle/>
          <a:p>
            <a:fld id="{B6F15528-21DE-4FAA-801E-634DDDAF4B2B}" type="slidenum">
              <a:rPr lang="en-US" smtClean="0"/>
              <a:pPr/>
              <a:t>15</a:t>
            </a:fld>
            <a:endParaRPr lang="en-US"/>
          </a:p>
        </p:txBody>
      </p:sp>
      <p:sp>
        <p:nvSpPr>
          <p:cNvPr id="9" name="TextBox 2">
            <a:extLst>
              <a:ext uri="{FF2B5EF4-FFF2-40B4-BE49-F238E27FC236}">
                <a16:creationId xmlns:a16="http://schemas.microsoft.com/office/drawing/2014/main" id="{31DA92D8-2AF5-ABD5-248A-C0585A3AE6D7}"/>
              </a:ext>
            </a:extLst>
          </p:cNvPr>
          <p:cNvSpPr txBox="1"/>
          <p:nvPr/>
        </p:nvSpPr>
        <p:spPr>
          <a:xfrm>
            <a:off x="1587044" y="558660"/>
            <a:ext cx="16861642" cy="832407"/>
          </a:xfrm>
          <a:prstGeom prst="rect">
            <a:avLst/>
          </a:prstGeom>
        </p:spPr>
        <p:txBody>
          <a:bodyPr wrap="square" lIns="0" tIns="0" rIns="0" bIns="0" rtlCol="0" anchor="t">
            <a:spAutoFit/>
          </a:bodyPr>
          <a:lstStyle/>
          <a:p>
            <a:pPr>
              <a:lnSpc>
                <a:spcPts val="6959"/>
              </a:lnSpc>
            </a:pPr>
            <a:r>
              <a:rPr lang="en-US" sz="5400" dirty="0">
                <a:solidFill>
                  <a:schemeClr val="bg1"/>
                </a:solidFill>
                <a:latin typeface="Public Sans Bold"/>
              </a:rPr>
              <a:t>Implications for planet formation</a:t>
            </a:r>
          </a:p>
        </p:txBody>
      </p:sp>
      <p:sp>
        <p:nvSpPr>
          <p:cNvPr id="10" name="TextBox 15">
            <a:extLst>
              <a:ext uri="{FF2B5EF4-FFF2-40B4-BE49-F238E27FC236}">
                <a16:creationId xmlns:a16="http://schemas.microsoft.com/office/drawing/2014/main" id="{8A3F8D78-31CE-DC94-4DA7-93D41358E964}"/>
              </a:ext>
            </a:extLst>
          </p:cNvPr>
          <p:cNvSpPr txBox="1"/>
          <p:nvPr/>
        </p:nvSpPr>
        <p:spPr>
          <a:xfrm>
            <a:off x="1797343" y="2706628"/>
            <a:ext cx="14004312" cy="1269771"/>
          </a:xfrm>
          <a:prstGeom prst="rect">
            <a:avLst/>
          </a:prstGeom>
        </p:spPr>
        <p:txBody>
          <a:bodyPr wrap="square" lIns="0" tIns="0" rIns="0" bIns="0" rtlCol="0" anchor="t">
            <a:spAutoFit/>
          </a:bodyPr>
          <a:lstStyle/>
          <a:p>
            <a:pPr marL="0" lvl="0" indent="0" algn="l">
              <a:lnSpc>
                <a:spcPts val="3359"/>
              </a:lnSpc>
              <a:spcBef>
                <a:spcPct val="0"/>
              </a:spcBef>
            </a:pPr>
            <a:r>
              <a:rPr lang="en-US" sz="2400" dirty="0">
                <a:solidFill>
                  <a:schemeClr val="bg1"/>
                </a:solidFill>
                <a:latin typeface="Public Sans"/>
              </a:rPr>
              <a:t>Concentration is favorable for planet formation – accelerates grain growth and pebble accretion</a:t>
            </a:r>
          </a:p>
          <a:p>
            <a:pPr marL="0" lvl="0" indent="0" algn="l">
              <a:lnSpc>
                <a:spcPts val="3359"/>
              </a:lnSpc>
              <a:spcBef>
                <a:spcPct val="0"/>
              </a:spcBef>
            </a:pPr>
            <a:endParaRPr lang="en-US" sz="2400" dirty="0">
              <a:solidFill>
                <a:schemeClr val="bg1"/>
              </a:solidFill>
              <a:latin typeface="Public Sans"/>
            </a:endParaRPr>
          </a:p>
          <a:p>
            <a:pPr marL="0" lvl="0" indent="0" algn="l">
              <a:lnSpc>
                <a:spcPts val="3359"/>
              </a:lnSpc>
              <a:spcBef>
                <a:spcPct val="0"/>
              </a:spcBef>
            </a:pPr>
            <a:r>
              <a:rPr lang="en-US" sz="2400" b="1" dirty="0">
                <a:solidFill>
                  <a:schemeClr val="bg1"/>
                </a:solidFill>
                <a:latin typeface="Public Sans"/>
              </a:rPr>
              <a:t>Older disks might be more favorable for efficient planet formation</a:t>
            </a:r>
          </a:p>
        </p:txBody>
      </p:sp>
      <p:grpSp>
        <p:nvGrpSpPr>
          <p:cNvPr id="12" name="Group 21">
            <a:extLst>
              <a:ext uri="{FF2B5EF4-FFF2-40B4-BE49-F238E27FC236}">
                <a16:creationId xmlns:a16="http://schemas.microsoft.com/office/drawing/2014/main" id="{70271F16-F6F6-CE0C-462F-FDA723191161}"/>
              </a:ext>
            </a:extLst>
          </p:cNvPr>
          <p:cNvGrpSpPr/>
          <p:nvPr/>
        </p:nvGrpSpPr>
        <p:grpSpPr>
          <a:xfrm rot="-5400000">
            <a:off x="1287496" y="2104927"/>
            <a:ext cx="284377" cy="191206"/>
            <a:chOff x="0" y="0"/>
            <a:chExt cx="1930400" cy="1297940"/>
          </a:xfrm>
          <a:solidFill>
            <a:srgbClr val="FFC000"/>
          </a:solidFill>
        </p:grpSpPr>
        <p:sp>
          <p:nvSpPr>
            <p:cNvPr id="13" name="Freeform 22">
              <a:extLst>
                <a:ext uri="{FF2B5EF4-FFF2-40B4-BE49-F238E27FC236}">
                  <a16:creationId xmlns:a16="http://schemas.microsoft.com/office/drawing/2014/main" id="{69603685-EF77-47B6-ABDD-D3211BB7721B}"/>
                </a:ext>
              </a:extLst>
            </p:cNvPr>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grpFill/>
            <a:ln>
              <a:solidFill>
                <a:srgbClr val="FFC000"/>
              </a:solidFill>
            </a:ln>
          </p:spPr>
        </p:sp>
      </p:grpSp>
      <p:sp>
        <p:nvSpPr>
          <p:cNvPr id="7" name="TextBox 16">
            <a:extLst>
              <a:ext uri="{FF2B5EF4-FFF2-40B4-BE49-F238E27FC236}">
                <a16:creationId xmlns:a16="http://schemas.microsoft.com/office/drawing/2014/main" id="{4BD99BD4-9F53-6325-776C-D7E6F8F51E8F}"/>
              </a:ext>
            </a:extLst>
          </p:cNvPr>
          <p:cNvSpPr txBox="1"/>
          <p:nvPr/>
        </p:nvSpPr>
        <p:spPr>
          <a:xfrm>
            <a:off x="1797343" y="1972456"/>
            <a:ext cx="11156657" cy="456151"/>
          </a:xfrm>
          <a:prstGeom prst="rect">
            <a:avLst/>
          </a:prstGeom>
        </p:spPr>
        <p:txBody>
          <a:bodyPr wrap="square" lIns="0" tIns="0" rIns="0" bIns="0" rtlCol="0" anchor="t">
            <a:spAutoFit/>
          </a:bodyPr>
          <a:lstStyle/>
          <a:p>
            <a:pPr marL="0" lvl="0" indent="0" algn="l">
              <a:lnSpc>
                <a:spcPts val="3850"/>
              </a:lnSpc>
              <a:spcBef>
                <a:spcPct val="0"/>
              </a:spcBef>
            </a:pPr>
            <a:r>
              <a:rPr lang="en-US" sz="2750" u="none" dirty="0">
                <a:solidFill>
                  <a:schemeClr val="bg1"/>
                </a:solidFill>
                <a:latin typeface="Public Sans Bold"/>
              </a:rPr>
              <a:t>Dust grains may get more vertically concentrated with disk age</a:t>
            </a:r>
          </a:p>
        </p:txBody>
      </p:sp>
    </p:spTree>
    <p:extLst>
      <p:ext uri="{BB962C8B-B14F-4D97-AF65-F5344CB8AC3E}">
        <p14:creationId xmlns:p14="http://schemas.microsoft.com/office/powerpoint/2010/main" val="14198627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7717D26-23B0-8023-B290-9A2333287FF4}"/>
              </a:ext>
            </a:extLst>
          </p:cNvPr>
          <p:cNvSpPr/>
          <p:nvPr/>
        </p:nvSpPr>
        <p:spPr>
          <a:xfrm>
            <a:off x="-9006" y="-38100"/>
            <a:ext cx="18306011" cy="10325100"/>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bg1"/>
              </a:solidFill>
            </a:endParaRPr>
          </a:p>
        </p:txBody>
      </p:sp>
      <p:pic>
        <p:nvPicPr>
          <p:cNvPr id="16" name="Picture 8" descr="Atacama Large Millimeter Array (ALMA) – San Pedro de Atacama, Chile - Atlas  Obscura">
            <a:extLst>
              <a:ext uri="{FF2B5EF4-FFF2-40B4-BE49-F238E27FC236}">
                <a16:creationId xmlns:a16="http://schemas.microsoft.com/office/drawing/2014/main" id="{DD1A1873-5660-C5DE-32EC-E4AF663DF9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76390" y="5291960"/>
            <a:ext cx="7492560" cy="4995039"/>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0D488B46-8650-15B3-4AB7-39FD8772D1B4}"/>
              </a:ext>
            </a:extLst>
          </p:cNvPr>
          <p:cNvSpPr>
            <a:spLocks noGrp="1"/>
          </p:cNvSpPr>
          <p:nvPr>
            <p:ph type="ftr" sz="quarter" idx="11"/>
          </p:nvPr>
        </p:nvSpPr>
        <p:spPr/>
        <p:txBody>
          <a:bodyPr/>
          <a:lstStyle/>
          <a:p>
            <a:r>
              <a:rPr lang="en-US"/>
              <a:t>Marion Villenave – IEEE Buenaventura Spring Mixer  05/04/2023</a:t>
            </a:r>
          </a:p>
        </p:txBody>
      </p:sp>
      <p:sp>
        <p:nvSpPr>
          <p:cNvPr id="3" name="Slide Number Placeholder 2">
            <a:extLst>
              <a:ext uri="{FF2B5EF4-FFF2-40B4-BE49-F238E27FC236}">
                <a16:creationId xmlns:a16="http://schemas.microsoft.com/office/drawing/2014/main" id="{DB66FF79-AC21-A879-4470-980CD05378FD}"/>
              </a:ext>
            </a:extLst>
          </p:cNvPr>
          <p:cNvSpPr>
            <a:spLocks noGrp="1"/>
          </p:cNvSpPr>
          <p:nvPr>
            <p:ph type="sldNum" sz="quarter" idx="12"/>
          </p:nvPr>
        </p:nvSpPr>
        <p:spPr/>
        <p:txBody>
          <a:bodyPr/>
          <a:lstStyle/>
          <a:p>
            <a:fld id="{B6F15528-21DE-4FAA-801E-634DDDAF4B2B}" type="slidenum">
              <a:rPr lang="en-US" smtClean="0"/>
              <a:pPr/>
              <a:t>16</a:t>
            </a:fld>
            <a:endParaRPr lang="en-US"/>
          </a:p>
        </p:txBody>
      </p:sp>
      <p:sp>
        <p:nvSpPr>
          <p:cNvPr id="9" name="TextBox 2">
            <a:extLst>
              <a:ext uri="{FF2B5EF4-FFF2-40B4-BE49-F238E27FC236}">
                <a16:creationId xmlns:a16="http://schemas.microsoft.com/office/drawing/2014/main" id="{31DA92D8-2AF5-ABD5-248A-C0585A3AE6D7}"/>
              </a:ext>
            </a:extLst>
          </p:cNvPr>
          <p:cNvSpPr txBox="1"/>
          <p:nvPr/>
        </p:nvSpPr>
        <p:spPr>
          <a:xfrm>
            <a:off x="1587044" y="558660"/>
            <a:ext cx="16861642" cy="832407"/>
          </a:xfrm>
          <a:prstGeom prst="rect">
            <a:avLst/>
          </a:prstGeom>
        </p:spPr>
        <p:txBody>
          <a:bodyPr wrap="square" lIns="0" tIns="0" rIns="0" bIns="0" rtlCol="0" anchor="t">
            <a:spAutoFit/>
          </a:bodyPr>
          <a:lstStyle/>
          <a:p>
            <a:pPr>
              <a:lnSpc>
                <a:spcPts val="6959"/>
              </a:lnSpc>
            </a:pPr>
            <a:r>
              <a:rPr lang="en-US" sz="5400" dirty="0">
                <a:solidFill>
                  <a:schemeClr val="bg1"/>
                </a:solidFill>
                <a:latin typeface="Public Sans Bold"/>
              </a:rPr>
              <a:t>Implications for planet formation</a:t>
            </a:r>
          </a:p>
        </p:txBody>
      </p:sp>
      <p:sp>
        <p:nvSpPr>
          <p:cNvPr id="10" name="TextBox 15">
            <a:extLst>
              <a:ext uri="{FF2B5EF4-FFF2-40B4-BE49-F238E27FC236}">
                <a16:creationId xmlns:a16="http://schemas.microsoft.com/office/drawing/2014/main" id="{8A3F8D78-31CE-DC94-4DA7-93D41358E964}"/>
              </a:ext>
            </a:extLst>
          </p:cNvPr>
          <p:cNvSpPr txBox="1"/>
          <p:nvPr/>
        </p:nvSpPr>
        <p:spPr>
          <a:xfrm>
            <a:off x="1797343" y="2706628"/>
            <a:ext cx="14004312" cy="1269771"/>
          </a:xfrm>
          <a:prstGeom prst="rect">
            <a:avLst/>
          </a:prstGeom>
        </p:spPr>
        <p:txBody>
          <a:bodyPr wrap="square" lIns="0" tIns="0" rIns="0" bIns="0" rtlCol="0" anchor="t">
            <a:spAutoFit/>
          </a:bodyPr>
          <a:lstStyle/>
          <a:p>
            <a:pPr marL="0" lvl="0" indent="0" algn="l">
              <a:lnSpc>
                <a:spcPts val="3359"/>
              </a:lnSpc>
              <a:spcBef>
                <a:spcPct val="0"/>
              </a:spcBef>
            </a:pPr>
            <a:r>
              <a:rPr lang="en-US" sz="2400" dirty="0">
                <a:solidFill>
                  <a:schemeClr val="bg1"/>
                </a:solidFill>
                <a:latin typeface="Public Sans"/>
              </a:rPr>
              <a:t>Concentration is favorable for planet formation – accelerates grain growth and pebble accretion</a:t>
            </a:r>
          </a:p>
          <a:p>
            <a:pPr marL="0" lvl="0" indent="0" algn="l">
              <a:lnSpc>
                <a:spcPts val="3359"/>
              </a:lnSpc>
              <a:spcBef>
                <a:spcPct val="0"/>
              </a:spcBef>
            </a:pPr>
            <a:endParaRPr lang="en-US" sz="2400" dirty="0">
              <a:solidFill>
                <a:schemeClr val="bg1"/>
              </a:solidFill>
              <a:latin typeface="Public Sans"/>
            </a:endParaRPr>
          </a:p>
          <a:p>
            <a:pPr marL="0" lvl="0" indent="0" algn="l">
              <a:lnSpc>
                <a:spcPts val="3359"/>
              </a:lnSpc>
              <a:spcBef>
                <a:spcPct val="0"/>
              </a:spcBef>
            </a:pPr>
            <a:r>
              <a:rPr lang="en-US" sz="2400" b="1" dirty="0">
                <a:solidFill>
                  <a:schemeClr val="bg1"/>
                </a:solidFill>
                <a:latin typeface="Public Sans"/>
              </a:rPr>
              <a:t>Older disks might be more favorable for efficient planet formation</a:t>
            </a:r>
          </a:p>
        </p:txBody>
      </p:sp>
      <p:grpSp>
        <p:nvGrpSpPr>
          <p:cNvPr id="12" name="Group 21">
            <a:extLst>
              <a:ext uri="{FF2B5EF4-FFF2-40B4-BE49-F238E27FC236}">
                <a16:creationId xmlns:a16="http://schemas.microsoft.com/office/drawing/2014/main" id="{70271F16-F6F6-CE0C-462F-FDA723191161}"/>
              </a:ext>
            </a:extLst>
          </p:cNvPr>
          <p:cNvGrpSpPr/>
          <p:nvPr/>
        </p:nvGrpSpPr>
        <p:grpSpPr>
          <a:xfrm rot="-5400000">
            <a:off x="1287496" y="2104927"/>
            <a:ext cx="284377" cy="191206"/>
            <a:chOff x="0" y="0"/>
            <a:chExt cx="1930400" cy="1297940"/>
          </a:xfrm>
          <a:solidFill>
            <a:srgbClr val="FFC000"/>
          </a:solidFill>
        </p:grpSpPr>
        <p:sp>
          <p:nvSpPr>
            <p:cNvPr id="13" name="Freeform 22">
              <a:extLst>
                <a:ext uri="{FF2B5EF4-FFF2-40B4-BE49-F238E27FC236}">
                  <a16:creationId xmlns:a16="http://schemas.microsoft.com/office/drawing/2014/main" id="{69603685-EF77-47B6-ABDD-D3211BB7721B}"/>
                </a:ext>
              </a:extLst>
            </p:cNvPr>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grpFill/>
            <a:ln>
              <a:solidFill>
                <a:srgbClr val="FFC000"/>
              </a:solidFill>
            </a:ln>
          </p:spPr>
        </p:sp>
      </p:grpSp>
      <p:sp>
        <p:nvSpPr>
          <p:cNvPr id="5" name="TextBox 4">
            <a:extLst>
              <a:ext uri="{FF2B5EF4-FFF2-40B4-BE49-F238E27FC236}">
                <a16:creationId xmlns:a16="http://schemas.microsoft.com/office/drawing/2014/main" id="{2E2B2FFC-393E-45C8-9886-575040210F6E}"/>
              </a:ext>
            </a:extLst>
          </p:cNvPr>
          <p:cNvSpPr txBox="1"/>
          <p:nvPr/>
        </p:nvSpPr>
        <p:spPr>
          <a:xfrm>
            <a:off x="4624913" y="5223956"/>
            <a:ext cx="9168492" cy="498919"/>
          </a:xfrm>
          <a:prstGeom prst="rect">
            <a:avLst/>
          </a:prstGeom>
          <a:noFill/>
        </p:spPr>
        <p:txBody>
          <a:bodyPr wrap="square">
            <a:spAutoFit/>
          </a:bodyPr>
          <a:lstStyle/>
          <a:p>
            <a:pPr algn="ctr">
              <a:lnSpc>
                <a:spcPts val="3359"/>
              </a:lnSpc>
              <a:spcBef>
                <a:spcPct val="0"/>
              </a:spcBef>
            </a:pPr>
            <a:r>
              <a:rPr lang="en-US" sz="2700" b="1" u="none" dirty="0">
                <a:solidFill>
                  <a:schemeClr val="bg1"/>
                </a:solidFill>
                <a:latin typeface="Public Sans Bold"/>
              </a:rPr>
              <a:t>Do we see planets forming within evolved disks ?</a:t>
            </a:r>
            <a:endParaRPr lang="en-US" sz="2400" dirty="0">
              <a:solidFill>
                <a:schemeClr val="bg1"/>
              </a:solidFill>
              <a:latin typeface="Public Sans"/>
            </a:endParaRPr>
          </a:p>
        </p:txBody>
      </p:sp>
      <p:sp>
        <p:nvSpPr>
          <p:cNvPr id="6" name="Rectangle 5">
            <a:extLst>
              <a:ext uri="{FF2B5EF4-FFF2-40B4-BE49-F238E27FC236}">
                <a16:creationId xmlns:a16="http://schemas.microsoft.com/office/drawing/2014/main" id="{A0238966-81AC-C150-3F48-FD8DAC5DB22C}"/>
              </a:ext>
            </a:extLst>
          </p:cNvPr>
          <p:cNvSpPr/>
          <p:nvPr/>
        </p:nvSpPr>
        <p:spPr>
          <a:xfrm>
            <a:off x="2869646" y="4864329"/>
            <a:ext cx="12948942" cy="1269771"/>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16">
            <a:extLst>
              <a:ext uri="{FF2B5EF4-FFF2-40B4-BE49-F238E27FC236}">
                <a16:creationId xmlns:a16="http://schemas.microsoft.com/office/drawing/2014/main" id="{4BD99BD4-9F53-6325-776C-D7E6F8F51E8F}"/>
              </a:ext>
            </a:extLst>
          </p:cNvPr>
          <p:cNvSpPr txBox="1"/>
          <p:nvPr/>
        </p:nvSpPr>
        <p:spPr>
          <a:xfrm>
            <a:off x="1797343" y="1972456"/>
            <a:ext cx="11156657" cy="456151"/>
          </a:xfrm>
          <a:prstGeom prst="rect">
            <a:avLst/>
          </a:prstGeom>
        </p:spPr>
        <p:txBody>
          <a:bodyPr wrap="square" lIns="0" tIns="0" rIns="0" bIns="0" rtlCol="0" anchor="t">
            <a:spAutoFit/>
          </a:bodyPr>
          <a:lstStyle/>
          <a:p>
            <a:pPr marL="0" lvl="0" indent="0" algn="l">
              <a:lnSpc>
                <a:spcPts val="3850"/>
              </a:lnSpc>
              <a:spcBef>
                <a:spcPct val="0"/>
              </a:spcBef>
            </a:pPr>
            <a:r>
              <a:rPr lang="en-US" sz="2750" u="none" dirty="0">
                <a:solidFill>
                  <a:schemeClr val="bg1"/>
                </a:solidFill>
                <a:latin typeface="Public Sans Bold"/>
              </a:rPr>
              <a:t>Dust grains may get more vertically concentrated with disk age</a:t>
            </a:r>
          </a:p>
        </p:txBody>
      </p:sp>
      <p:sp>
        <p:nvSpPr>
          <p:cNvPr id="8" name="TextBox 15">
            <a:extLst>
              <a:ext uri="{FF2B5EF4-FFF2-40B4-BE49-F238E27FC236}">
                <a16:creationId xmlns:a16="http://schemas.microsoft.com/office/drawing/2014/main" id="{7F872C6C-C7B1-F650-0035-BC67B216951B}"/>
              </a:ext>
            </a:extLst>
          </p:cNvPr>
          <p:cNvSpPr txBox="1"/>
          <p:nvPr/>
        </p:nvSpPr>
        <p:spPr>
          <a:xfrm>
            <a:off x="1797343" y="7782672"/>
            <a:ext cx="14004312" cy="1705788"/>
          </a:xfrm>
          <a:prstGeom prst="rect">
            <a:avLst/>
          </a:prstGeom>
        </p:spPr>
        <p:txBody>
          <a:bodyPr wrap="square" lIns="0" tIns="0" rIns="0" bIns="0" rtlCol="0" anchor="t">
            <a:spAutoFit/>
          </a:bodyPr>
          <a:lstStyle/>
          <a:p>
            <a:pPr marL="0" lvl="0" indent="0" algn="l">
              <a:lnSpc>
                <a:spcPts val="3359"/>
              </a:lnSpc>
              <a:spcBef>
                <a:spcPct val="0"/>
              </a:spcBef>
            </a:pPr>
            <a:r>
              <a:rPr lang="en-US" sz="2400" dirty="0">
                <a:solidFill>
                  <a:schemeClr val="bg1"/>
                </a:solidFill>
                <a:latin typeface="Public Sans"/>
              </a:rPr>
              <a:t>Extremely high sensitivity and resolution</a:t>
            </a:r>
          </a:p>
          <a:p>
            <a:pPr marL="0" lvl="0" indent="0" algn="l">
              <a:lnSpc>
                <a:spcPts val="3359"/>
              </a:lnSpc>
              <a:spcBef>
                <a:spcPct val="0"/>
              </a:spcBef>
            </a:pPr>
            <a:endParaRPr lang="en-US" sz="2400" dirty="0">
              <a:solidFill>
                <a:schemeClr val="bg1"/>
              </a:solidFill>
              <a:latin typeface="Public Sans"/>
            </a:endParaRPr>
          </a:p>
          <a:p>
            <a:pPr marL="0" lvl="0" indent="0" algn="l">
              <a:lnSpc>
                <a:spcPts val="3359"/>
              </a:lnSpc>
              <a:spcBef>
                <a:spcPct val="0"/>
              </a:spcBef>
            </a:pPr>
            <a:r>
              <a:rPr lang="en-US" sz="2400" dirty="0">
                <a:solidFill>
                  <a:schemeClr val="bg1"/>
                </a:solidFill>
                <a:latin typeface="Public Sans"/>
              </a:rPr>
              <a:t>Wavelengths: </a:t>
            </a:r>
            <a:r>
              <a:rPr lang="en-US" sz="2400" u="none" dirty="0">
                <a:solidFill>
                  <a:schemeClr val="bg1"/>
                </a:solidFill>
                <a:latin typeface="Public Sans"/>
              </a:rPr>
              <a:t>0.3 – 3.6 mm</a:t>
            </a:r>
            <a:endParaRPr lang="en-US" sz="2400" dirty="0">
              <a:solidFill>
                <a:schemeClr val="bg1"/>
              </a:solidFill>
              <a:latin typeface="Public Sans"/>
            </a:endParaRPr>
          </a:p>
          <a:p>
            <a:pPr marL="0" lvl="0" indent="0" algn="l">
              <a:lnSpc>
                <a:spcPts val="3359"/>
              </a:lnSpc>
              <a:spcBef>
                <a:spcPct val="0"/>
              </a:spcBef>
            </a:pPr>
            <a:r>
              <a:rPr lang="en-US" sz="2400" dirty="0">
                <a:solidFill>
                  <a:schemeClr val="bg1"/>
                </a:solidFill>
                <a:latin typeface="Public Sans"/>
              </a:rPr>
              <a:t>Thermal emission from </a:t>
            </a:r>
            <a:r>
              <a:rPr lang="en-US" sz="2400" b="1" dirty="0">
                <a:solidFill>
                  <a:schemeClr val="bg1"/>
                </a:solidFill>
                <a:latin typeface="Public Sans"/>
              </a:rPr>
              <a:t>~</a:t>
            </a:r>
            <a:r>
              <a:rPr lang="en-US" sz="2400" dirty="0">
                <a:solidFill>
                  <a:schemeClr val="bg1"/>
                </a:solidFill>
                <a:latin typeface="Public Sans"/>
              </a:rPr>
              <a:t>100µm</a:t>
            </a:r>
            <a:r>
              <a:rPr lang="en-US" sz="2400" b="1" dirty="0">
                <a:solidFill>
                  <a:schemeClr val="bg1"/>
                </a:solidFill>
                <a:latin typeface="Public Sans"/>
              </a:rPr>
              <a:t> sized particles</a:t>
            </a:r>
            <a:endParaRPr lang="en-US" sz="2400" dirty="0">
              <a:solidFill>
                <a:schemeClr val="bg1"/>
              </a:solidFill>
              <a:latin typeface="Public Sans"/>
            </a:endParaRPr>
          </a:p>
        </p:txBody>
      </p:sp>
      <p:grpSp>
        <p:nvGrpSpPr>
          <p:cNvPr id="11" name="Group 21">
            <a:extLst>
              <a:ext uri="{FF2B5EF4-FFF2-40B4-BE49-F238E27FC236}">
                <a16:creationId xmlns:a16="http://schemas.microsoft.com/office/drawing/2014/main" id="{97FCE43B-7240-07E7-22E7-B5415917A1B1}"/>
              </a:ext>
            </a:extLst>
          </p:cNvPr>
          <p:cNvGrpSpPr/>
          <p:nvPr/>
        </p:nvGrpSpPr>
        <p:grpSpPr>
          <a:xfrm rot="-5400000">
            <a:off x="1287496" y="7180971"/>
            <a:ext cx="284377" cy="191206"/>
            <a:chOff x="0" y="0"/>
            <a:chExt cx="1930400" cy="1297940"/>
          </a:xfrm>
          <a:solidFill>
            <a:srgbClr val="FFC000"/>
          </a:solidFill>
        </p:grpSpPr>
        <p:sp>
          <p:nvSpPr>
            <p:cNvPr id="14" name="Freeform 22">
              <a:extLst>
                <a:ext uri="{FF2B5EF4-FFF2-40B4-BE49-F238E27FC236}">
                  <a16:creationId xmlns:a16="http://schemas.microsoft.com/office/drawing/2014/main" id="{EF6FCE48-8942-8E7F-79B1-C8C3B6248D43}"/>
                </a:ext>
              </a:extLst>
            </p:cNvPr>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grpFill/>
            <a:ln>
              <a:solidFill>
                <a:srgbClr val="FFC000"/>
              </a:solidFill>
            </a:ln>
          </p:spPr>
        </p:sp>
      </p:grpSp>
      <p:sp>
        <p:nvSpPr>
          <p:cNvPr id="15" name="TextBox 16">
            <a:extLst>
              <a:ext uri="{FF2B5EF4-FFF2-40B4-BE49-F238E27FC236}">
                <a16:creationId xmlns:a16="http://schemas.microsoft.com/office/drawing/2014/main" id="{C4E3BFD2-3F6D-456B-9CF9-2C470A5E1716}"/>
              </a:ext>
            </a:extLst>
          </p:cNvPr>
          <p:cNvSpPr txBox="1"/>
          <p:nvPr/>
        </p:nvSpPr>
        <p:spPr>
          <a:xfrm>
            <a:off x="1797343" y="7048500"/>
            <a:ext cx="11156657" cy="456151"/>
          </a:xfrm>
          <a:prstGeom prst="rect">
            <a:avLst/>
          </a:prstGeom>
        </p:spPr>
        <p:txBody>
          <a:bodyPr wrap="square" lIns="0" tIns="0" rIns="0" bIns="0" rtlCol="0" anchor="t">
            <a:spAutoFit/>
          </a:bodyPr>
          <a:lstStyle/>
          <a:p>
            <a:pPr marL="0" lvl="0" indent="0" algn="l">
              <a:lnSpc>
                <a:spcPts val="3850"/>
              </a:lnSpc>
              <a:spcBef>
                <a:spcPct val="0"/>
              </a:spcBef>
            </a:pPr>
            <a:r>
              <a:rPr lang="en-US" sz="2750" u="none" dirty="0">
                <a:solidFill>
                  <a:schemeClr val="bg1"/>
                </a:solidFill>
                <a:latin typeface="Public Sans Bold"/>
              </a:rPr>
              <a:t>The transformational view of the ALMA interferometer</a:t>
            </a:r>
          </a:p>
        </p:txBody>
      </p:sp>
    </p:spTree>
    <p:extLst>
      <p:ext uri="{BB962C8B-B14F-4D97-AF65-F5344CB8AC3E}">
        <p14:creationId xmlns:p14="http://schemas.microsoft.com/office/powerpoint/2010/main" val="9598065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9C6E14E3-A51D-8741-9D03-EB44DD6D3E6D}"/>
              </a:ext>
            </a:extLst>
          </p:cNvPr>
          <p:cNvSpPr/>
          <p:nvPr/>
        </p:nvSpPr>
        <p:spPr>
          <a:xfrm>
            <a:off x="12355989" y="8167759"/>
            <a:ext cx="6115155" cy="20197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27C8A9E-8DA1-EFC0-DE3B-7DFD7FCDC989}"/>
              </a:ext>
            </a:extLst>
          </p:cNvPr>
          <p:cNvSpPr/>
          <p:nvPr/>
        </p:nvSpPr>
        <p:spPr>
          <a:xfrm>
            <a:off x="-9006" y="-38100"/>
            <a:ext cx="18306011" cy="10325100"/>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bg1"/>
              </a:solidFill>
            </a:endParaRPr>
          </a:p>
        </p:txBody>
      </p:sp>
      <p:pic>
        <p:nvPicPr>
          <p:cNvPr id="23" name="Picture 22">
            <a:extLst>
              <a:ext uri="{FF2B5EF4-FFF2-40B4-BE49-F238E27FC236}">
                <a16:creationId xmlns:a16="http://schemas.microsoft.com/office/drawing/2014/main" id="{9D5B6121-24A9-BB44-AB7B-F7376C8162C5}"/>
              </a:ext>
            </a:extLst>
          </p:cNvPr>
          <p:cNvPicPr>
            <a:picLocks noChangeAspect="1"/>
          </p:cNvPicPr>
          <p:nvPr/>
        </p:nvPicPr>
        <p:blipFill>
          <a:blip r:embed="rId3"/>
          <a:stretch>
            <a:fillRect/>
          </a:stretch>
        </p:blipFill>
        <p:spPr>
          <a:xfrm>
            <a:off x="2069454" y="8201160"/>
            <a:ext cx="2006600" cy="2032000"/>
          </a:xfrm>
          <a:prstGeom prst="rect">
            <a:avLst/>
          </a:prstGeom>
        </p:spPr>
      </p:pic>
      <p:pic>
        <p:nvPicPr>
          <p:cNvPr id="24" name="Picture 23">
            <a:extLst>
              <a:ext uri="{FF2B5EF4-FFF2-40B4-BE49-F238E27FC236}">
                <a16:creationId xmlns:a16="http://schemas.microsoft.com/office/drawing/2014/main" id="{73C85DB2-40AC-C648-B462-15765C31941F}"/>
              </a:ext>
            </a:extLst>
          </p:cNvPr>
          <p:cNvPicPr>
            <a:picLocks noChangeAspect="1"/>
          </p:cNvPicPr>
          <p:nvPr/>
        </p:nvPicPr>
        <p:blipFill>
          <a:blip r:embed="rId4"/>
          <a:stretch>
            <a:fillRect/>
          </a:stretch>
        </p:blipFill>
        <p:spPr>
          <a:xfrm>
            <a:off x="-7310" y="8184565"/>
            <a:ext cx="2006600" cy="2032000"/>
          </a:xfrm>
          <a:prstGeom prst="rect">
            <a:avLst/>
          </a:prstGeom>
        </p:spPr>
      </p:pic>
      <p:sp>
        <p:nvSpPr>
          <p:cNvPr id="2" name="Footer Placeholder 1">
            <a:extLst>
              <a:ext uri="{FF2B5EF4-FFF2-40B4-BE49-F238E27FC236}">
                <a16:creationId xmlns:a16="http://schemas.microsoft.com/office/drawing/2014/main" id="{60EE3EC3-8C05-294C-90DC-220583EC1F6E}"/>
              </a:ext>
            </a:extLst>
          </p:cNvPr>
          <p:cNvSpPr>
            <a:spLocks noGrp="1"/>
          </p:cNvSpPr>
          <p:nvPr>
            <p:ph type="ftr" sz="quarter" idx="11"/>
          </p:nvPr>
        </p:nvSpPr>
        <p:spPr/>
        <p:txBody>
          <a:bodyPr/>
          <a:lstStyle/>
          <a:p>
            <a:r>
              <a:rPr lang="en-US"/>
              <a:t>Marion Villenave – IEEE Buenaventura Spring Mixer  05/04/2023</a:t>
            </a:r>
          </a:p>
        </p:txBody>
      </p:sp>
      <p:sp>
        <p:nvSpPr>
          <p:cNvPr id="3" name="Slide Number Placeholder 2">
            <a:extLst>
              <a:ext uri="{FF2B5EF4-FFF2-40B4-BE49-F238E27FC236}">
                <a16:creationId xmlns:a16="http://schemas.microsoft.com/office/drawing/2014/main" id="{E88DE2F1-690D-C448-997D-961EB8A65EE9}"/>
              </a:ext>
            </a:extLst>
          </p:cNvPr>
          <p:cNvSpPr>
            <a:spLocks noGrp="1"/>
          </p:cNvSpPr>
          <p:nvPr>
            <p:ph type="sldNum" sz="quarter" idx="12"/>
          </p:nvPr>
        </p:nvSpPr>
        <p:spPr/>
        <p:txBody>
          <a:bodyPr/>
          <a:lstStyle/>
          <a:p>
            <a:fld id="{B6F15528-21DE-4FAA-801E-634DDDAF4B2B}" type="slidenum">
              <a:rPr lang="en-US" smtClean="0"/>
              <a:pPr/>
              <a:t>17</a:t>
            </a:fld>
            <a:endParaRPr lang="en-US"/>
          </a:p>
        </p:txBody>
      </p:sp>
      <p:sp>
        <p:nvSpPr>
          <p:cNvPr id="8" name="TextBox 2">
            <a:extLst>
              <a:ext uri="{FF2B5EF4-FFF2-40B4-BE49-F238E27FC236}">
                <a16:creationId xmlns:a16="http://schemas.microsoft.com/office/drawing/2014/main" id="{8F5FDB99-A4E4-9049-A2D6-92AFE89B5136}"/>
              </a:ext>
            </a:extLst>
          </p:cNvPr>
          <p:cNvSpPr txBox="1"/>
          <p:nvPr/>
        </p:nvSpPr>
        <p:spPr>
          <a:xfrm>
            <a:off x="9500697" y="491654"/>
            <a:ext cx="7644303" cy="1717201"/>
          </a:xfrm>
          <a:prstGeom prst="rect">
            <a:avLst/>
          </a:prstGeom>
        </p:spPr>
        <p:txBody>
          <a:bodyPr wrap="square" lIns="0" tIns="0" rIns="0" bIns="0" rtlCol="0" anchor="t">
            <a:spAutoFit/>
          </a:bodyPr>
          <a:lstStyle/>
          <a:p>
            <a:pPr marL="0" lvl="0" indent="0">
              <a:lnSpc>
                <a:spcPts val="6870"/>
              </a:lnSpc>
            </a:pPr>
            <a:r>
              <a:rPr lang="en-US" sz="5725" dirty="0">
                <a:solidFill>
                  <a:schemeClr val="bg1"/>
                </a:solidFill>
                <a:latin typeface="Public Sans Bold"/>
              </a:rPr>
              <a:t>Before high angular resolution ALMA</a:t>
            </a:r>
            <a:endParaRPr lang="en-US" sz="5725" u="none" dirty="0">
              <a:solidFill>
                <a:schemeClr val="bg1"/>
              </a:solidFill>
              <a:latin typeface="Public Sans Bold"/>
            </a:endParaRPr>
          </a:p>
        </p:txBody>
      </p:sp>
      <p:pic>
        <p:nvPicPr>
          <p:cNvPr id="13" name="Picture 12">
            <a:extLst>
              <a:ext uri="{FF2B5EF4-FFF2-40B4-BE49-F238E27FC236}">
                <a16:creationId xmlns:a16="http://schemas.microsoft.com/office/drawing/2014/main" id="{E828E196-ACE1-5D42-BEAD-701F0C66ED92}"/>
              </a:ext>
            </a:extLst>
          </p:cNvPr>
          <p:cNvPicPr>
            <a:picLocks noChangeAspect="1"/>
          </p:cNvPicPr>
          <p:nvPr/>
        </p:nvPicPr>
        <p:blipFill rotWithShape="1">
          <a:blip r:embed="rId5"/>
          <a:srcRect l="74924" t="66576" r="489" b="191"/>
          <a:stretch/>
        </p:blipFill>
        <p:spPr>
          <a:xfrm>
            <a:off x="8229600" y="6134793"/>
            <a:ext cx="2017222" cy="2044932"/>
          </a:xfrm>
          <a:prstGeom prst="rect">
            <a:avLst/>
          </a:prstGeom>
        </p:spPr>
      </p:pic>
      <p:pic>
        <p:nvPicPr>
          <p:cNvPr id="14" name="Picture 13">
            <a:extLst>
              <a:ext uri="{FF2B5EF4-FFF2-40B4-BE49-F238E27FC236}">
                <a16:creationId xmlns:a16="http://schemas.microsoft.com/office/drawing/2014/main" id="{02D12B33-D9ED-2E48-9C26-FAD41DC4598C}"/>
              </a:ext>
            </a:extLst>
          </p:cNvPr>
          <p:cNvPicPr>
            <a:picLocks noChangeAspect="1"/>
          </p:cNvPicPr>
          <p:nvPr/>
        </p:nvPicPr>
        <p:blipFill rotWithShape="1">
          <a:blip r:embed="rId5"/>
          <a:srcRect t="66432" r="75313"/>
          <a:stretch/>
        </p:blipFill>
        <p:spPr>
          <a:xfrm>
            <a:off x="16464545" y="6079375"/>
            <a:ext cx="2006600" cy="2046270"/>
          </a:xfrm>
          <a:prstGeom prst="rect">
            <a:avLst/>
          </a:prstGeom>
        </p:spPr>
      </p:pic>
      <p:pic>
        <p:nvPicPr>
          <p:cNvPr id="15" name="Picture 14">
            <a:extLst>
              <a:ext uri="{FF2B5EF4-FFF2-40B4-BE49-F238E27FC236}">
                <a16:creationId xmlns:a16="http://schemas.microsoft.com/office/drawing/2014/main" id="{20C7EE98-5590-044E-A6BD-3A3CC770EADA}"/>
              </a:ext>
            </a:extLst>
          </p:cNvPr>
          <p:cNvPicPr>
            <a:picLocks noChangeAspect="1"/>
          </p:cNvPicPr>
          <p:nvPr/>
        </p:nvPicPr>
        <p:blipFill rotWithShape="1">
          <a:blip r:embed="rId5"/>
          <a:srcRect l="49983" t="66403" r="25330" b="856"/>
          <a:stretch/>
        </p:blipFill>
        <p:spPr>
          <a:xfrm>
            <a:off x="10301816" y="8175464"/>
            <a:ext cx="2006601" cy="1995907"/>
          </a:xfrm>
          <a:prstGeom prst="rect">
            <a:avLst/>
          </a:prstGeom>
        </p:spPr>
      </p:pic>
      <p:pic>
        <p:nvPicPr>
          <p:cNvPr id="16" name="Picture 15">
            <a:extLst>
              <a:ext uri="{FF2B5EF4-FFF2-40B4-BE49-F238E27FC236}">
                <a16:creationId xmlns:a16="http://schemas.microsoft.com/office/drawing/2014/main" id="{24C26207-8A88-C843-8A8D-3F5E59201598}"/>
              </a:ext>
            </a:extLst>
          </p:cNvPr>
          <p:cNvPicPr>
            <a:picLocks noChangeAspect="1"/>
          </p:cNvPicPr>
          <p:nvPr/>
        </p:nvPicPr>
        <p:blipFill rotWithShape="1">
          <a:blip r:embed="rId5"/>
          <a:srcRect l="341" t="33386" r="74977" b="33873"/>
          <a:stretch/>
        </p:blipFill>
        <p:spPr>
          <a:xfrm>
            <a:off x="10302238" y="6112656"/>
            <a:ext cx="2020824" cy="2010478"/>
          </a:xfrm>
          <a:prstGeom prst="rect">
            <a:avLst/>
          </a:prstGeom>
        </p:spPr>
      </p:pic>
      <p:pic>
        <p:nvPicPr>
          <p:cNvPr id="17" name="Picture 16">
            <a:extLst>
              <a:ext uri="{FF2B5EF4-FFF2-40B4-BE49-F238E27FC236}">
                <a16:creationId xmlns:a16="http://schemas.microsoft.com/office/drawing/2014/main" id="{DFE07078-D675-B44C-89B2-C3FB3AEAD939}"/>
              </a:ext>
            </a:extLst>
          </p:cNvPr>
          <p:cNvPicPr>
            <a:picLocks noChangeAspect="1"/>
          </p:cNvPicPr>
          <p:nvPr/>
        </p:nvPicPr>
        <p:blipFill rotWithShape="1">
          <a:blip r:embed="rId5"/>
          <a:srcRect l="49828" t="476" r="25355" b="66309"/>
          <a:stretch/>
        </p:blipFill>
        <p:spPr>
          <a:xfrm>
            <a:off x="12380422" y="6101543"/>
            <a:ext cx="2017222" cy="2024728"/>
          </a:xfrm>
          <a:prstGeom prst="rect">
            <a:avLst/>
          </a:prstGeom>
        </p:spPr>
      </p:pic>
      <p:pic>
        <p:nvPicPr>
          <p:cNvPr id="19" name="Picture 18">
            <a:extLst>
              <a:ext uri="{FF2B5EF4-FFF2-40B4-BE49-F238E27FC236}">
                <a16:creationId xmlns:a16="http://schemas.microsoft.com/office/drawing/2014/main" id="{F17CFB96-B833-B141-861A-5996F0048C28}"/>
              </a:ext>
            </a:extLst>
          </p:cNvPr>
          <p:cNvPicPr>
            <a:picLocks noChangeAspect="1"/>
          </p:cNvPicPr>
          <p:nvPr/>
        </p:nvPicPr>
        <p:blipFill rotWithShape="1">
          <a:blip r:embed="rId6"/>
          <a:srcRect l="370" r="75613" b="66786"/>
          <a:stretch/>
        </p:blipFill>
        <p:spPr>
          <a:xfrm>
            <a:off x="2074742" y="4073838"/>
            <a:ext cx="1952060" cy="2024728"/>
          </a:xfrm>
          <a:prstGeom prst="rect">
            <a:avLst/>
          </a:prstGeom>
        </p:spPr>
      </p:pic>
      <p:pic>
        <p:nvPicPr>
          <p:cNvPr id="20" name="Picture 19">
            <a:extLst>
              <a:ext uri="{FF2B5EF4-FFF2-40B4-BE49-F238E27FC236}">
                <a16:creationId xmlns:a16="http://schemas.microsoft.com/office/drawing/2014/main" id="{D8F47B04-6FBD-BC45-B876-3CB688920070}"/>
              </a:ext>
            </a:extLst>
          </p:cNvPr>
          <p:cNvPicPr>
            <a:picLocks noChangeAspect="1"/>
          </p:cNvPicPr>
          <p:nvPr/>
        </p:nvPicPr>
        <p:blipFill rotWithShape="1">
          <a:blip r:embed="rId6"/>
          <a:srcRect l="25108" t="120" r="50177" b="66786"/>
          <a:stretch/>
        </p:blipFill>
        <p:spPr>
          <a:xfrm>
            <a:off x="4104389" y="8191500"/>
            <a:ext cx="2008818" cy="2017461"/>
          </a:xfrm>
          <a:prstGeom prst="rect">
            <a:avLst/>
          </a:prstGeom>
        </p:spPr>
      </p:pic>
      <p:pic>
        <p:nvPicPr>
          <p:cNvPr id="21" name="Picture 20">
            <a:extLst>
              <a:ext uri="{FF2B5EF4-FFF2-40B4-BE49-F238E27FC236}">
                <a16:creationId xmlns:a16="http://schemas.microsoft.com/office/drawing/2014/main" id="{265928C1-1809-7F45-9A12-8A50B5D27192}"/>
              </a:ext>
            </a:extLst>
          </p:cNvPr>
          <p:cNvPicPr>
            <a:picLocks noChangeAspect="1"/>
          </p:cNvPicPr>
          <p:nvPr/>
        </p:nvPicPr>
        <p:blipFill rotWithShape="1">
          <a:blip r:embed="rId6"/>
          <a:srcRect l="49912" r="25280" b="66790"/>
          <a:stretch/>
        </p:blipFill>
        <p:spPr>
          <a:xfrm>
            <a:off x="-15737" y="6127539"/>
            <a:ext cx="2016333" cy="2024476"/>
          </a:xfrm>
          <a:prstGeom prst="rect">
            <a:avLst/>
          </a:prstGeom>
        </p:spPr>
      </p:pic>
      <p:pic>
        <p:nvPicPr>
          <p:cNvPr id="22" name="Picture 21">
            <a:extLst>
              <a:ext uri="{FF2B5EF4-FFF2-40B4-BE49-F238E27FC236}">
                <a16:creationId xmlns:a16="http://schemas.microsoft.com/office/drawing/2014/main" id="{17A83C60-532D-3D40-86A0-7C2F7350F3C0}"/>
              </a:ext>
            </a:extLst>
          </p:cNvPr>
          <p:cNvPicPr>
            <a:picLocks noChangeAspect="1"/>
          </p:cNvPicPr>
          <p:nvPr/>
        </p:nvPicPr>
        <p:blipFill rotWithShape="1">
          <a:blip r:embed="rId6"/>
          <a:srcRect l="324" t="33386" r="74859" b="33873"/>
          <a:stretch/>
        </p:blipFill>
        <p:spPr>
          <a:xfrm>
            <a:off x="2044930" y="6142818"/>
            <a:ext cx="2017223" cy="1995906"/>
          </a:xfrm>
          <a:prstGeom prst="rect">
            <a:avLst/>
          </a:prstGeom>
        </p:spPr>
      </p:pic>
      <p:pic>
        <p:nvPicPr>
          <p:cNvPr id="25" name="Picture 24">
            <a:extLst>
              <a:ext uri="{FF2B5EF4-FFF2-40B4-BE49-F238E27FC236}">
                <a16:creationId xmlns:a16="http://schemas.microsoft.com/office/drawing/2014/main" id="{BAB683C9-2B4A-5E48-98C3-48F6E6B2E474}"/>
              </a:ext>
            </a:extLst>
          </p:cNvPr>
          <p:cNvPicPr>
            <a:picLocks noChangeAspect="1"/>
          </p:cNvPicPr>
          <p:nvPr/>
        </p:nvPicPr>
        <p:blipFill rotWithShape="1">
          <a:blip r:embed="rId7"/>
          <a:srcRect l="1156" t="2589" r="927" b="2135"/>
          <a:stretch/>
        </p:blipFill>
        <p:spPr>
          <a:xfrm>
            <a:off x="-2655" y="1987133"/>
            <a:ext cx="1964806" cy="1936008"/>
          </a:xfrm>
          <a:prstGeom prst="rect">
            <a:avLst/>
          </a:prstGeom>
        </p:spPr>
      </p:pic>
      <p:pic>
        <p:nvPicPr>
          <p:cNvPr id="26" name="Picture 25">
            <a:extLst>
              <a:ext uri="{FF2B5EF4-FFF2-40B4-BE49-F238E27FC236}">
                <a16:creationId xmlns:a16="http://schemas.microsoft.com/office/drawing/2014/main" id="{4F2A8546-42AB-7A40-ABF2-918530EF96D4}"/>
              </a:ext>
            </a:extLst>
          </p:cNvPr>
          <p:cNvPicPr>
            <a:picLocks noChangeAspect="1"/>
          </p:cNvPicPr>
          <p:nvPr/>
        </p:nvPicPr>
        <p:blipFill rotWithShape="1">
          <a:blip r:embed="rId8"/>
          <a:srcRect l="2277" t="2394" r="1554" b="2641"/>
          <a:stretch/>
        </p:blipFill>
        <p:spPr>
          <a:xfrm>
            <a:off x="2074742" y="2043211"/>
            <a:ext cx="1929700" cy="1929700"/>
          </a:xfrm>
          <a:prstGeom prst="rect">
            <a:avLst/>
          </a:prstGeom>
        </p:spPr>
      </p:pic>
      <p:pic>
        <p:nvPicPr>
          <p:cNvPr id="27" name="Picture 26">
            <a:extLst>
              <a:ext uri="{FF2B5EF4-FFF2-40B4-BE49-F238E27FC236}">
                <a16:creationId xmlns:a16="http://schemas.microsoft.com/office/drawing/2014/main" id="{E11016C1-FDF9-EC43-91F1-B54B48C16211}"/>
              </a:ext>
            </a:extLst>
          </p:cNvPr>
          <p:cNvPicPr>
            <a:picLocks noChangeAspect="1"/>
          </p:cNvPicPr>
          <p:nvPr/>
        </p:nvPicPr>
        <p:blipFill rotWithShape="1">
          <a:blip r:embed="rId9"/>
          <a:srcRect l="1546" t="2703" r="1344" b="2021"/>
          <a:stretch/>
        </p:blipFill>
        <p:spPr>
          <a:xfrm>
            <a:off x="4143178" y="2049516"/>
            <a:ext cx="1948618" cy="1936007"/>
          </a:xfrm>
          <a:prstGeom prst="rect">
            <a:avLst/>
          </a:prstGeom>
        </p:spPr>
      </p:pic>
      <p:pic>
        <p:nvPicPr>
          <p:cNvPr id="28" name="Picture 27">
            <a:extLst>
              <a:ext uri="{FF2B5EF4-FFF2-40B4-BE49-F238E27FC236}">
                <a16:creationId xmlns:a16="http://schemas.microsoft.com/office/drawing/2014/main" id="{1F3A0F3B-86E2-744F-99F5-72134D3E58E4}"/>
              </a:ext>
            </a:extLst>
          </p:cNvPr>
          <p:cNvPicPr>
            <a:picLocks noChangeAspect="1"/>
          </p:cNvPicPr>
          <p:nvPr/>
        </p:nvPicPr>
        <p:blipFill rotWithShape="1">
          <a:blip r:embed="rId10"/>
          <a:srcRect l="1901" t="1280" r="788" b="2314"/>
          <a:stretch/>
        </p:blipFill>
        <p:spPr>
          <a:xfrm>
            <a:off x="2082800" y="-19050"/>
            <a:ext cx="1952626" cy="1958976"/>
          </a:xfrm>
          <a:prstGeom prst="rect">
            <a:avLst/>
          </a:prstGeom>
        </p:spPr>
      </p:pic>
      <p:pic>
        <p:nvPicPr>
          <p:cNvPr id="29" name="Picture 28">
            <a:extLst>
              <a:ext uri="{FF2B5EF4-FFF2-40B4-BE49-F238E27FC236}">
                <a16:creationId xmlns:a16="http://schemas.microsoft.com/office/drawing/2014/main" id="{DF757F16-A2EA-6C4A-96BE-EA4EF043BE3E}"/>
              </a:ext>
            </a:extLst>
          </p:cNvPr>
          <p:cNvPicPr>
            <a:picLocks noChangeAspect="1"/>
          </p:cNvPicPr>
          <p:nvPr/>
        </p:nvPicPr>
        <p:blipFill rotWithShape="1">
          <a:blip r:embed="rId11"/>
          <a:srcRect l="1637" t="440" r="598" b="3177"/>
          <a:stretch/>
        </p:blipFill>
        <p:spPr>
          <a:xfrm>
            <a:off x="6167335" y="-16213"/>
            <a:ext cx="1961745" cy="1958502"/>
          </a:xfrm>
          <a:prstGeom prst="rect">
            <a:avLst/>
          </a:prstGeom>
        </p:spPr>
      </p:pic>
      <p:pic>
        <p:nvPicPr>
          <p:cNvPr id="30" name="Picture 29">
            <a:extLst>
              <a:ext uri="{FF2B5EF4-FFF2-40B4-BE49-F238E27FC236}">
                <a16:creationId xmlns:a16="http://schemas.microsoft.com/office/drawing/2014/main" id="{9D314806-619E-AA4A-92EF-E78C6AD24AB8}"/>
              </a:ext>
            </a:extLst>
          </p:cNvPr>
          <p:cNvPicPr>
            <a:picLocks noChangeAspect="1"/>
          </p:cNvPicPr>
          <p:nvPr/>
        </p:nvPicPr>
        <p:blipFill rotWithShape="1">
          <a:blip r:embed="rId12"/>
          <a:srcRect l="1510" t="1066" r="2010" b="3154"/>
          <a:stretch/>
        </p:blipFill>
        <p:spPr>
          <a:xfrm>
            <a:off x="6350" y="-38100"/>
            <a:ext cx="1935962" cy="1946276"/>
          </a:xfrm>
          <a:prstGeom prst="rect">
            <a:avLst/>
          </a:prstGeom>
        </p:spPr>
      </p:pic>
      <p:pic>
        <p:nvPicPr>
          <p:cNvPr id="31" name="Picture 30">
            <a:extLst>
              <a:ext uri="{FF2B5EF4-FFF2-40B4-BE49-F238E27FC236}">
                <a16:creationId xmlns:a16="http://schemas.microsoft.com/office/drawing/2014/main" id="{5AEF2023-083D-9040-A3D1-1525CB26B073}"/>
              </a:ext>
            </a:extLst>
          </p:cNvPr>
          <p:cNvPicPr>
            <a:picLocks noChangeAspect="1"/>
          </p:cNvPicPr>
          <p:nvPr/>
        </p:nvPicPr>
        <p:blipFill rotWithShape="1">
          <a:blip r:embed="rId13"/>
          <a:srcRect l="5390" t="5741" r="6819" b="6546"/>
          <a:stretch/>
        </p:blipFill>
        <p:spPr>
          <a:xfrm>
            <a:off x="6292313" y="6235486"/>
            <a:ext cx="1761640" cy="1782308"/>
          </a:xfrm>
          <a:prstGeom prst="rect">
            <a:avLst/>
          </a:prstGeom>
        </p:spPr>
      </p:pic>
      <p:pic>
        <p:nvPicPr>
          <p:cNvPr id="32" name="Picture 31">
            <a:extLst>
              <a:ext uri="{FF2B5EF4-FFF2-40B4-BE49-F238E27FC236}">
                <a16:creationId xmlns:a16="http://schemas.microsoft.com/office/drawing/2014/main" id="{F049105C-C1C9-EF43-BFBD-3D491F03F6B3}"/>
              </a:ext>
            </a:extLst>
          </p:cNvPr>
          <p:cNvPicPr>
            <a:picLocks noChangeAspect="1"/>
          </p:cNvPicPr>
          <p:nvPr/>
        </p:nvPicPr>
        <p:blipFill rotWithShape="1">
          <a:blip r:embed="rId14"/>
          <a:srcRect l="6050" t="7027" r="5386" b="6786"/>
          <a:stretch/>
        </p:blipFill>
        <p:spPr>
          <a:xfrm>
            <a:off x="6281979" y="4205207"/>
            <a:ext cx="1777139" cy="1751308"/>
          </a:xfrm>
          <a:prstGeom prst="rect">
            <a:avLst/>
          </a:prstGeom>
        </p:spPr>
      </p:pic>
      <p:pic>
        <p:nvPicPr>
          <p:cNvPr id="33" name="Picture 32">
            <a:extLst>
              <a:ext uri="{FF2B5EF4-FFF2-40B4-BE49-F238E27FC236}">
                <a16:creationId xmlns:a16="http://schemas.microsoft.com/office/drawing/2014/main" id="{10B7F9B2-30DD-5C4B-8448-CD94404CFCF5}"/>
              </a:ext>
            </a:extLst>
          </p:cNvPr>
          <p:cNvPicPr>
            <a:picLocks noChangeAspect="1"/>
          </p:cNvPicPr>
          <p:nvPr/>
        </p:nvPicPr>
        <p:blipFill rotWithShape="1">
          <a:blip r:embed="rId15"/>
          <a:srcRect l="6311" t="6249" r="5897" b="6038"/>
          <a:stretch/>
        </p:blipFill>
        <p:spPr>
          <a:xfrm>
            <a:off x="4256868" y="6225152"/>
            <a:ext cx="1761640" cy="1782307"/>
          </a:xfrm>
          <a:prstGeom prst="rect">
            <a:avLst/>
          </a:prstGeom>
        </p:spPr>
      </p:pic>
      <p:pic>
        <p:nvPicPr>
          <p:cNvPr id="35" name="Picture 34">
            <a:extLst>
              <a:ext uri="{FF2B5EF4-FFF2-40B4-BE49-F238E27FC236}">
                <a16:creationId xmlns:a16="http://schemas.microsoft.com/office/drawing/2014/main" id="{C24C2E1F-1B83-2A4C-A1A3-E27C6A99C02D}"/>
              </a:ext>
            </a:extLst>
          </p:cNvPr>
          <p:cNvPicPr>
            <a:picLocks noChangeAspect="1"/>
          </p:cNvPicPr>
          <p:nvPr/>
        </p:nvPicPr>
        <p:blipFill rotWithShape="1">
          <a:blip r:embed="rId16"/>
          <a:srcRect l="4609" t="5247" r="6892" b="7040"/>
          <a:stretch/>
        </p:blipFill>
        <p:spPr>
          <a:xfrm>
            <a:off x="4190999" y="4169044"/>
            <a:ext cx="1775847" cy="1782306"/>
          </a:xfrm>
          <a:prstGeom prst="rect">
            <a:avLst/>
          </a:prstGeom>
        </p:spPr>
      </p:pic>
      <p:pic>
        <p:nvPicPr>
          <p:cNvPr id="36" name="Picture 35">
            <a:extLst>
              <a:ext uri="{FF2B5EF4-FFF2-40B4-BE49-F238E27FC236}">
                <a16:creationId xmlns:a16="http://schemas.microsoft.com/office/drawing/2014/main" id="{DE1C170B-2C2E-1B40-9427-67A6E6BA4B96}"/>
              </a:ext>
            </a:extLst>
          </p:cNvPr>
          <p:cNvPicPr>
            <a:picLocks noChangeAspect="1"/>
          </p:cNvPicPr>
          <p:nvPr/>
        </p:nvPicPr>
        <p:blipFill rotWithShape="1">
          <a:blip r:embed="rId17"/>
          <a:srcRect r="24704"/>
          <a:stretch/>
        </p:blipFill>
        <p:spPr>
          <a:xfrm>
            <a:off x="14435217" y="6097090"/>
            <a:ext cx="1943702" cy="2012549"/>
          </a:xfrm>
          <a:prstGeom prst="rect">
            <a:avLst/>
          </a:prstGeom>
        </p:spPr>
      </p:pic>
      <p:pic>
        <p:nvPicPr>
          <p:cNvPr id="37" name="Picture 36">
            <a:extLst>
              <a:ext uri="{FF2B5EF4-FFF2-40B4-BE49-F238E27FC236}">
                <a16:creationId xmlns:a16="http://schemas.microsoft.com/office/drawing/2014/main" id="{1C73882B-9EB1-5343-A44C-60BACA782251}"/>
              </a:ext>
            </a:extLst>
          </p:cNvPr>
          <p:cNvPicPr>
            <a:picLocks noChangeAspect="1"/>
          </p:cNvPicPr>
          <p:nvPr/>
        </p:nvPicPr>
        <p:blipFill rotWithShape="1">
          <a:blip r:embed="rId17"/>
          <a:srcRect l="58916" t="17319" b="27646"/>
          <a:stretch/>
        </p:blipFill>
        <p:spPr>
          <a:xfrm>
            <a:off x="15314198" y="6430650"/>
            <a:ext cx="1068802" cy="1126734"/>
          </a:xfrm>
          <a:prstGeom prst="rect">
            <a:avLst/>
          </a:prstGeom>
        </p:spPr>
      </p:pic>
      <p:pic>
        <p:nvPicPr>
          <p:cNvPr id="38" name="Picture 37">
            <a:extLst>
              <a:ext uri="{FF2B5EF4-FFF2-40B4-BE49-F238E27FC236}">
                <a16:creationId xmlns:a16="http://schemas.microsoft.com/office/drawing/2014/main" id="{0AECEAB8-D444-574C-9DC1-5544228F6A4A}"/>
              </a:ext>
            </a:extLst>
          </p:cNvPr>
          <p:cNvPicPr>
            <a:picLocks noChangeAspect="1"/>
          </p:cNvPicPr>
          <p:nvPr/>
        </p:nvPicPr>
        <p:blipFill rotWithShape="1">
          <a:blip r:embed="rId18"/>
          <a:srcRect l="1237" t="1635" r="1927" b="4094"/>
          <a:stretch/>
        </p:blipFill>
        <p:spPr>
          <a:xfrm>
            <a:off x="-6350" y="4073838"/>
            <a:ext cx="1979237" cy="1915482"/>
          </a:xfrm>
          <a:prstGeom prst="rect">
            <a:avLst/>
          </a:prstGeom>
        </p:spPr>
      </p:pic>
      <p:pic>
        <p:nvPicPr>
          <p:cNvPr id="39" name="Picture 38">
            <a:extLst>
              <a:ext uri="{FF2B5EF4-FFF2-40B4-BE49-F238E27FC236}">
                <a16:creationId xmlns:a16="http://schemas.microsoft.com/office/drawing/2014/main" id="{DFB7F0DA-8B8A-2B45-B18D-86DDD7F8EF0E}"/>
              </a:ext>
            </a:extLst>
          </p:cNvPr>
          <p:cNvPicPr>
            <a:picLocks noChangeAspect="1"/>
          </p:cNvPicPr>
          <p:nvPr/>
        </p:nvPicPr>
        <p:blipFill rotWithShape="1">
          <a:blip r:embed="rId19"/>
          <a:srcRect l="2229" t="1717" b="815"/>
          <a:stretch/>
        </p:blipFill>
        <p:spPr>
          <a:xfrm>
            <a:off x="4121149" y="-34925"/>
            <a:ext cx="2007113" cy="2000885"/>
          </a:xfrm>
          <a:prstGeom prst="rect">
            <a:avLst/>
          </a:prstGeom>
        </p:spPr>
      </p:pic>
      <p:pic>
        <p:nvPicPr>
          <p:cNvPr id="40" name="Picture 39">
            <a:extLst>
              <a:ext uri="{FF2B5EF4-FFF2-40B4-BE49-F238E27FC236}">
                <a16:creationId xmlns:a16="http://schemas.microsoft.com/office/drawing/2014/main" id="{F4BED759-BF3F-4349-ACF7-6F8CE7BE572A}"/>
              </a:ext>
            </a:extLst>
          </p:cNvPr>
          <p:cNvPicPr>
            <a:picLocks noChangeAspect="1"/>
          </p:cNvPicPr>
          <p:nvPr/>
        </p:nvPicPr>
        <p:blipFill>
          <a:blip r:embed="rId20"/>
          <a:stretch>
            <a:fillRect/>
          </a:stretch>
        </p:blipFill>
        <p:spPr>
          <a:xfrm>
            <a:off x="6152444" y="8195821"/>
            <a:ext cx="2008818" cy="2008818"/>
          </a:xfrm>
          <a:prstGeom prst="rect">
            <a:avLst/>
          </a:prstGeom>
        </p:spPr>
      </p:pic>
      <p:sp>
        <p:nvSpPr>
          <p:cNvPr id="41" name="TextBox 40">
            <a:extLst>
              <a:ext uri="{FF2B5EF4-FFF2-40B4-BE49-F238E27FC236}">
                <a16:creationId xmlns:a16="http://schemas.microsoft.com/office/drawing/2014/main" id="{CB457B0E-A6D6-D140-898D-0B57E873B6E6}"/>
              </a:ext>
            </a:extLst>
          </p:cNvPr>
          <p:cNvSpPr txBox="1"/>
          <p:nvPr/>
        </p:nvSpPr>
        <p:spPr>
          <a:xfrm>
            <a:off x="4130224" y="-24370"/>
            <a:ext cx="758541" cy="338554"/>
          </a:xfrm>
          <a:prstGeom prst="rect">
            <a:avLst/>
          </a:prstGeom>
          <a:noFill/>
        </p:spPr>
        <p:txBody>
          <a:bodyPr wrap="none" rtlCol="0">
            <a:spAutoFit/>
          </a:bodyPr>
          <a:lstStyle/>
          <a:p>
            <a:r>
              <a:rPr lang="en-US" sz="1600" dirty="0"/>
              <a:t>IM </a:t>
            </a:r>
            <a:r>
              <a:rPr lang="en-US" sz="1600" dirty="0" err="1"/>
              <a:t>Lup</a:t>
            </a:r>
            <a:endParaRPr lang="en-US" sz="1600" dirty="0"/>
          </a:p>
        </p:txBody>
      </p:sp>
      <p:sp>
        <p:nvSpPr>
          <p:cNvPr id="42" name="Rectangle 41">
            <a:extLst>
              <a:ext uri="{FF2B5EF4-FFF2-40B4-BE49-F238E27FC236}">
                <a16:creationId xmlns:a16="http://schemas.microsoft.com/office/drawing/2014/main" id="{90831691-72B8-F145-84D6-CB813F358AC4}"/>
              </a:ext>
            </a:extLst>
          </p:cNvPr>
          <p:cNvSpPr/>
          <p:nvPr/>
        </p:nvSpPr>
        <p:spPr>
          <a:xfrm>
            <a:off x="6131725" y="1949224"/>
            <a:ext cx="2050256" cy="207781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DCB1E902-8834-7748-B3F4-A8E26A2EC868}"/>
              </a:ext>
            </a:extLst>
          </p:cNvPr>
          <p:cNvSpPr/>
          <p:nvPr/>
        </p:nvSpPr>
        <p:spPr>
          <a:xfrm>
            <a:off x="12593935" y="9216124"/>
            <a:ext cx="5895936" cy="923330"/>
          </a:xfrm>
          <a:prstGeom prst="rect">
            <a:avLst/>
          </a:prstGeom>
        </p:spPr>
        <p:txBody>
          <a:bodyPr wrap="square">
            <a:spAutoFit/>
          </a:bodyPr>
          <a:lstStyle/>
          <a:p>
            <a:r>
              <a:rPr lang="en-US" dirty="0">
                <a:solidFill>
                  <a:schemeClr val="bg1"/>
                </a:solidFill>
                <a:latin typeface="Calibri" panose="020F0502020204030204" pitchFamily="34" charset="0"/>
                <a:cs typeface="Calibri" panose="020F0502020204030204" pitchFamily="34" charset="0"/>
              </a:rPr>
              <a:t>Andrews &amp; Williams 2007, </a:t>
            </a:r>
            <a:r>
              <a:rPr lang="en-US" dirty="0" err="1">
                <a:solidFill>
                  <a:schemeClr val="bg1"/>
                </a:solidFill>
                <a:latin typeface="Calibri" panose="020F0502020204030204" pitchFamily="34" charset="0"/>
                <a:cs typeface="Calibri" panose="020F0502020204030204" pitchFamily="34" charset="0"/>
              </a:rPr>
              <a:t>Isella</a:t>
            </a:r>
            <a:r>
              <a:rPr lang="en-US" dirty="0">
                <a:solidFill>
                  <a:schemeClr val="bg1"/>
                </a:solidFill>
                <a:latin typeface="Calibri" panose="020F0502020204030204" pitchFamily="34" charset="0"/>
                <a:cs typeface="Calibri" panose="020F0502020204030204" pitchFamily="34" charset="0"/>
              </a:rPr>
              <a:t> et al. 2007, </a:t>
            </a:r>
            <a:r>
              <a:rPr lang="en-US" dirty="0" err="1">
                <a:solidFill>
                  <a:schemeClr val="bg1"/>
                </a:solidFill>
                <a:latin typeface="Calibri" panose="020F0502020204030204" pitchFamily="34" charset="0"/>
                <a:cs typeface="Calibri" panose="020F0502020204030204" pitchFamily="34" charset="0"/>
              </a:rPr>
              <a:t>Pinte</a:t>
            </a:r>
            <a:r>
              <a:rPr lang="en-US" dirty="0">
                <a:solidFill>
                  <a:schemeClr val="bg1"/>
                </a:solidFill>
                <a:latin typeface="Calibri" panose="020F0502020204030204" pitchFamily="34" charset="0"/>
                <a:cs typeface="Calibri" panose="020F0502020204030204" pitchFamily="34" charset="0"/>
              </a:rPr>
              <a:t> et al. 2008, </a:t>
            </a:r>
            <a:r>
              <a:rPr lang="en-US" dirty="0" err="1">
                <a:solidFill>
                  <a:schemeClr val="bg1"/>
                </a:solidFill>
                <a:latin typeface="Calibri" panose="020F0502020204030204" pitchFamily="34" charset="0"/>
                <a:cs typeface="Calibri" panose="020F0502020204030204" pitchFamily="34" charset="0"/>
              </a:rPr>
              <a:t>Isella</a:t>
            </a:r>
            <a:r>
              <a:rPr lang="en-US" dirty="0">
                <a:solidFill>
                  <a:schemeClr val="bg1"/>
                </a:solidFill>
                <a:latin typeface="Calibri" panose="020F0502020204030204" pitchFamily="34" charset="0"/>
                <a:cs typeface="Calibri" panose="020F0502020204030204" pitchFamily="34" charset="0"/>
              </a:rPr>
              <a:t> et al. 2009, </a:t>
            </a:r>
            <a:r>
              <a:rPr lang="en-US" dirty="0" err="1">
                <a:solidFill>
                  <a:schemeClr val="bg1"/>
                </a:solidFill>
                <a:latin typeface="Calibri" panose="020F0502020204030204" pitchFamily="34" charset="0"/>
                <a:cs typeface="Calibri" panose="020F0502020204030204" pitchFamily="34" charset="0"/>
              </a:rPr>
              <a:t>Sandell</a:t>
            </a:r>
            <a:r>
              <a:rPr lang="en-US" dirty="0">
                <a:solidFill>
                  <a:schemeClr val="bg1"/>
                </a:solidFill>
                <a:latin typeface="Calibri" panose="020F0502020204030204" pitchFamily="34" charset="0"/>
                <a:cs typeface="Calibri" panose="020F0502020204030204" pitchFamily="34" charset="0"/>
              </a:rPr>
              <a:t> et al. 2011, </a:t>
            </a:r>
            <a:r>
              <a:rPr lang="en-US" dirty="0" err="1">
                <a:solidFill>
                  <a:schemeClr val="bg1"/>
                </a:solidFill>
                <a:latin typeface="Calibri" panose="020F0502020204030204" pitchFamily="34" charset="0"/>
                <a:cs typeface="Calibri" panose="020F0502020204030204" pitchFamily="34" charset="0"/>
              </a:rPr>
              <a:t>Ansdell</a:t>
            </a:r>
            <a:r>
              <a:rPr lang="en-US" dirty="0">
                <a:solidFill>
                  <a:schemeClr val="bg1"/>
                </a:solidFill>
                <a:latin typeface="Calibri" panose="020F0502020204030204" pitchFamily="34" charset="0"/>
                <a:cs typeface="Calibri" panose="020F0502020204030204" pitchFamily="34" charset="0"/>
              </a:rPr>
              <a:t> et al. 2016, </a:t>
            </a:r>
            <a:r>
              <a:rPr lang="en-US" dirty="0" err="1">
                <a:solidFill>
                  <a:schemeClr val="bg1"/>
                </a:solidFill>
                <a:latin typeface="Calibri" panose="020F0502020204030204" pitchFamily="34" charset="0"/>
                <a:cs typeface="Calibri" panose="020F0502020204030204" pitchFamily="34" charset="0"/>
              </a:rPr>
              <a:t>Barenfeldt</a:t>
            </a:r>
            <a:r>
              <a:rPr lang="en-US" dirty="0">
                <a:solidFill>
                  <a:schemeClr val="bg1"/>
                </a:solidFill>
                <a:latin typeface="Calibri" panose="020F0502020204030204" pitchFamily="34" charset="0"/>
                <a:cs typeface="Calibri" panose="020F0502020204030204" pitchFamily="34" charset="0"/>
              </a:rPr>
              <a:t> et al. 2016, </a:t>
            </a:r>
            <a:r>
              <a:rPr lang="en-US" dirty="0" err="1">
                <a:solidFill>
                  <a:schemeClr val="bg1"/>
                </a:solidFill>
                <a:latin typeface="Calibri" panose="020F0502020204030204" pitchFamily="34" charset="0"/>
                <a:cs typeface="Calibri" panose="020F0502020204030204" pitchFamily="34" charset="0"/>
              </a:rPr>
              <a:t>Cieza</a:t>
            </a:r>
            <a:r>
              <a:rPr lang="en-US" dirty="0">
                <a:solidFill>
                  <a:schemeClr val="bg1"/>
                </a:solidFill>
                <a:latin typeface="Calibri" panose="020F0502020204030204" pitchFamily="34" charset="0"/>
                <a:cs typeface="Calibri" panose="020F0502020204030204" pitchFamily="34" charset="0"/>
              </a:rPr>
              <a:t> et al. 2019</a:t>
            </a:r>
          </a:p>
        </p:txBody>
      </p:sp>
      <p:sp>
        <p:nvSpPr>
          <p:cNvPr id="47" name="TextBox 6">
            <a:extLst>
              <a:ext uri="{FF2B5EF4-FFF2-40B4-BE49-F238E27FC236}">
                <a16:creationId xmlns:a16="http://schemas.microsoft.com/office/drawing/2014/main" id="{BBA5607E-C653-A94F-852B-329A8CC162D3}"/>
              </a:ext>
            </a:extLst>
          </p:cNvPr>
          <p:cNvSpPr txBox="1"/>
          <p:nvPr/>
        </p:nvSpPr>
        <p:spPr>
          <a:xfrm>
            <a:off x="9466993" y="2649496"/>
            <a:ext cx="6676039" cy="456151"/>
          </a:xfrm>
          <a:prstGeom prst="rect">
            <a:avLst/>
          </a:prstGeom>
        </p:spPr>
        <p:txBody>
          <a:bodyPr wrap="square" lIns="0" tIns="0" rIns="0" bIns="0" rtlCol="0" anchor="t">
            <a:spAutoFit/>
          </a:bodyPr>
          <a:lstStyle/>
          <a:p>
            <a:pPr marL="0" lvl="0" indent="0" algn="l">
              <a:lnSpc>
                <a:spcPts val="3850"/>
              </a:lnSpc>
              <a:spcBef>
                <a:spcPct val="0"/>
              </a:spcBef>
            </a:pPr>
            <a:r>
              <a:rPr lang="en-US" sz="2750" dirty="0">
                <a:solidFill>
                  <a:schemeClr val="bg1"/>
                </a:solidFill>
                <a:latin typeface="Public Sans Bold"/>
              </a:rPr>
              <a:t>Smooth disks</a:t>
            </a:r>
            <a:endParaRPr lang="en-US" sz="2750" u="none" dirty="0">
              <a:solidFill>
                <a:schemeClr val="bg1"/>
              </a:solidFill>
              <a:latin typeface="Public Sans Bold"/>
            </a:endParaRPr>
          </a:p>
        </p:txBody>
      </p:sp>
      <p:grpSp>
        <p:nvGrpSpPr>
          <p:cNvPr id="48" name="Group 11">
            <a:extLst>
              <a:ext uri="{FF2B5EF4-FFF2-40B4-BE49-F238E27FC236}">
                <a16:creationId xmlns:a16="http://schemas.microsoft.com/office/drawing/2014/main" id="{CD746D6D-B4E3-4C44-8805-863DB6E873BF}"/>
              </a:ext>
            </a:extLst>
          </p:cNvPr>
          <p:cNvGrpSpPr/>
          <p:nvPr/>
        </p:nvGrpSpPr>
        <p:grpSpPr>
          <a:xfrm rot="-5400000">
            <a:off x="9068960" y="2850502"/>
            <a:ext cx="284377" cy="134296"/>
            <a:chOff x="0" y="0"/>
            <a:chExt cx="1930400" cy="1297940"/>
          </a:xfrm>
          <a:solidFill>
            <a:srgbClr val="FFC000"/>
          </a:solidFill>
        </p:grpSpPr>
        <p:sp>
          <p:nvSpPr>
            <p:cNvPr id="49" name="Freeform 12">
              <a:extLst>
                <a:ext uri="{FF2B5EF4-FFF2-40B4-BE49-F238E27FC236}">
                  <a16:creationId xmlns:a16="http://schemas.microsoft.com/office/drawing/2014/main" id="{18FF4E0E-3E07-3D4F-A34C-F6A6E15C12F9}"/>
                </a:ext>
              </a:extLst>
            </p:cNvPr>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grpFill/>
          </p:spPr>
        </p:sp>
      </p:grpSp>
    </p:spTree>
    <p:extLst>
      <p:ext uri="{BB962C8B-B14F-4D97-AF65-F5344CB8AC3E}">
        <p14:creationId xmlns:p14="http://schemas.microsoft.com/office/powerpoint/2010/main" val="20447340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37B85F-2680-BFAE-AEE1-E06BF0FBECE9}"/>
              </a:ext>
            </a:extLst>
          </p:cNvPr>
          <p:cNvSpPr/>
          <p:nvPr/>
        </p:nvSpPr>
        <p:spPr>
          <a:xfrm>
            <a:off x="0" y="0"/>
            <a:ext cx="18306011" cy="10325100"/>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bg1"/>
              </a:solidFill>
            </a:endParaRPr>
          </a:p>
        </p:txBody>
      </p:sp>
      <p:pic>
        <p:nvPicPr>
          <p:cNvPr id="5" name="Picture 4">
            <a:extLst>
              <a:ext uri="{FF2B5EF4-FFF2-40B4-BE49-F238E27FC236}">
                <a16:creationId xmlns:a16="http://schemas.microsoft.com/office/drawing/2014/main" id="{B95A8842-1BA4-DB40-A396-D87ED0AA4862}"/>
              </a:ext>
            </a:extLst>
          </p:cNvPr>
          <p:cNvPicPr>
            <a:picLocks noChangeAspect="1"/>
          </p:cNvPicPr>
          <p:nvPr/>
        </p:nvPicPr>
        <p:blipFill>
          <a:blip r:embed="rId3"/>
          <a:stretch>
            <a:fillRect/>
          </a:stretch>
        </p:blipFill>
        <p:spPr>
          <a:xfrm>
            <a:off x="-1" y="-38100"/>
            <a:ext cx="8175937" cy="10233024"/>
          </a:xfrm>
          <a:prstGeom prst="rect">
            <a:avLst/>
          </a:prstGeom>
        </p:spPr>
      </p:pic>
      <p:pic>
        <p:nvPicPr>
          <p:cNvPr id="7" name="Picture 6">
            <a:extLst>
              <a:ext uri="{FF2B5EF4-FFF2-40B4-BE49-F238E27FC236}">
                <a16:creationId xmlns:a16="http://schemas.microsoft.com/office/drawing/2014/main" id="{285B1B73-D2EE-7F40-A19C-F9AB659340E4}"/>
              </a:ext>
            </a:extLst>
          </p:cNvPr>
          <p:cNvPicPr>
            <a:picLocks noChangeAspect="1"/>
          </p:cNvPicPr>
          <p:nvPr/>
        </p:nvPicPr>
        <p:blipFill>
          <a:blip r:embed="rId4"/>
          <a:stretch>
            <a:fillRect/>
          </a:stretch>
        </p:blipFill>
        <p:spPr>
          <a:xfrm>
            <a:off x="6179344" y="6111876"/>
            <a:ext cx="12291801" cy="4060824"/>
          </a:xfrm>
          <a:prstGeom prst="rect">
            <a:avLst/>
          </a:prstGeom>
        </p:spPr>
      </p:pic>
      <p:sp>
        <p:nvSpPr>
          <p:cNvPr id="2" name="Footer Placeholder 1">
            <a:extLst>
              <a:ext uri="{FF2B5EF4-FFF2-40B4-BE49-F238E27FC236}">
                <a16:creationId xmlns:a16="http://schemas.microsoft.com/office/drawing/2014/main" id="{820B6D6B-BDF1-1D45-8260-7EF2BDB2EDC1}"/>
              </a:ext>
            </a:extLst>
          </p:cNvPr>
          <p:cNvSpPr>
            <a:spLocks noGrp="1"/>
          </p:cNvSpPr>
          <p:nvPr>
            <p:ph type="ftr" sz="quarter" idx="11"/>
          </p:nvPr>
        </p:nvSpPr>
        <p:spPr/>
        <p:txBody>
          <a:bodyPr/>
          <a:lstStyle/>
          <a:p>
            <a:r>
              <a:rPr lang="en-US"/>
              <a:t>Marion Villenave – IEEE Buenaventura Spring Mixer  05/04/2023</a:t>
            </a:r>
          </a:p>
        </p:txBody>
      </p:sp>
      <p:sp>
        <p:nvSpPr>
          <p:cNvPr id="3" name="Slide Number Placeholder 2">
            <a:extLst>
              <a:ext uri="{FF2B5EF4-FFF2-40B4-BE49-F238E27FC236}">
                <a16:creationId xmlns:a16="http://schemas.microsoft.com/office/drawing/2014/main" id="{3244F1AC-4411-C74A-A4F2-2705A2E6E967}"/>
              </a:ext>
            </a:extLst>
          </p:cNvPr>
          <p:cNvSpPr>
            <a:spLocks noGrp="1"/>
          </p:cNvSpPr>
          <p:nvPr>
            <p:ph type="sldNum" sz="quarter" idx="12"/>
          </p:nvPr>
        </p:nvSpPr>
        <p:spPr/>
        <p:txBody>
          <a:bodyPr/>
          <a:lstStyle/>
          <a:p>
            <a:fld id="{B6F15528-21DE-4FAA-801E-634DDDAF4B2B}" type="slidenum">
              <a:rPr lang="en-US" smtClean="0"/>
              <a:pPr/>
              <a:t>18</a:t>
            </a:fld>
            <a:endParaRPr lang="en-US"/>
          </a:p>
        </p:txBody>
      </p:sp>
      <p:sp>
        <p:nvSpPr>
          <p:cNvPr id="6" name="TextBox 5">
            <a:extLst>
              <a:ext uri="{FF2B5EF4-FFF2-40B4-BE49-F238E27FC236}">
                <a16:creationId xmlns:a16="http://schemas.microsoft.com/office/drawing/2014/main" id="{E7FE8B55-6B31-2349-80BA-F7E0CE013EDB}"/>
              </a:ext>
            </a:extLst>
          </p:cNvPr>
          <p:cNvSpPr txBox="1"/>
          <p:nvPr/>
        </p:nvSpPr>
        <p:spPr>
          <a:xfrm>
            <a:off x="12532826" y="5742544"/>
            <a:ext cx="3644909" cy="369332"/>
          </a:xfrm>
          <a:prstGeom prst="rect">
            <a:avLst/>
          </a:prstGeom>
          <a:noFill/>
        </p:spPr>
        <p:txBody>
          <a:bodyPr wrap="none" rtlCol="0">
            <a:spAutoFit/>
          </a:bodyPr>
          <a:lstStyle/>
          <a:p>
            <a:r>
              <a:rPr lang="en-US" dirty="0">
                <a:solidFill>
                  <a:schemeClr val="bg1"/>
                </a:solidFill>
              </a:rPr>
              <a:t>Andrews et al. 2018, Long et al. 2018</a:t>
            </a:r>
          </a:p>
        </p:txBody>
      </p:sp>
      <p:sp>
        <p:nvSpPr>
          <p:cNvPr id="12" name="TextBox 5">
            <a:extLst>
              <a:ext uri="{FF2B5EF4-FFF2-40B4-BE49-F238E27FC236}">
                <a16:creationId xmlns:a16="http://schemas.microsoft.com/office/drawing/2014/main" id="{D5157CAE-9981-2140-81AE-F8EBC4CC064C}"/>
              </a:ext>
            </a:extLst>
          </p:cNvPr>
          <p:cNvSpPr txBox="1"/>
          <p:nvPr/>
        </p:nvSpPr>
        <p:spPr>
          <a:xfrm>
            <a:off x="9396100" y="3301414"/>
            <a:ext cx="7748900" cy="2141805"/>
          </a:xfrm>
          <a:prstGeom prst="rect">
            <a:avLst/>
          </a:prstGeom>
        </p:spPr>
        <p:txBody>
          <a:bodyPr wrap="square" lIns="0" tIns="0" rIns="0" bIns="0" rtlCol="0" anchor="t">
            <a:spAutoFit/>
          </a:bodyPr>
          <a:lstStyle/>
          <a:p>
            <a:pPr lvl="0" algn="l">
              <a:lnSpc>
                <a:spcPts val="3359"/>
              </a:lnSpc>
              <a:spcBef>
                <a:spcPct val="0"/>
              </a:spcBef>
            </a:pPr>
            <a:r>
              <a:rPr lang="en-US" sz="2400" dirty="0">
                <a:solidFill>
                  <a:schemeClr val="bg1"/>
                </a:solidFill>
                <a:latin typeface="Public Sans"/>
              </a:rPr>
              <a:t>Rings, gaps, spirals, asymmetric accumulations might be caused by planets embedded in the disk </a:t>
            </a:r>
          </a:p>
          <a:p>
            <a:pPr lvl="0" algn="l">
              <a:lnSpc>
                <a:spcPts val="3359"/>
              </a:lnSpc>
              <a:spcBef>
                <a:spcPct val="0"/>
              </a:spcBef>
            </a:pPr>
            <a:endParaRPr lang="en-US" sz="2400" dirty="0">
              <a:solidFill>
                <a:schemeClr val="bg1"/>
              </a:solidFill>
              <a:latin typeface="Public Sans"/>
            </a:endParaRPr>
          </a:p>
          <a:p>
            <a:pPr lvl="0" algn="l">
              <a:lnSpc>
                <a:spcPts val="3359"/>
              </a:lnSpc>
              <a:spcBef>
                <a:spcPct val="0"/>
              </a:spcBef>
            </a:pPr>
            <a:r>
              <a:rPr lang="en-US" sz="2400" dirty="0">
                <a:solidFill>
                  <a:schemeClr val="bg1"/>
                </a:solidFill>
                <a:latin typeface="Public Sans"/>
              </a:rPr>
              <a:t>Those could be dust trap and allow grain growth without fast radial drift</a:t>
            </a:r>
            <a:endParaRPr lang="en-US" sz="2400" u="none" dirty="0">
              <a:solidFill>
                <a:schemeClr val="bg1"/>
              </a:solidFill>
              <a:latin typeface="Public Sans"/>
            </a:endParaRPr>
          </a:p>
        </p:txBody>
      </p:sp>
      <p:sp>
        <p:nvSpPr>
          <p:cNvPr id="13" name="TextBox 6">
            <a:extLst>
              <a:ext uri="{FF2B5EF4-FFF2-40B4-BE49-F238E27FC236}">
                <a16:creationId xmlns:a16="http://schemas.microsoft.com/office/drawing/2014/main" id="{D8BD71AB-F842-324F-9AC7-030AA8655CBB}"/>
              </a:ext>
            </a:extLst>
          </p:cNvPr>
          <p:cNvSpPr txBox="1"/>
          <p:nvPr/>
        </p:nvSpPr>
        <p:spPr>
          <a:xfrm>
            <a:off x="9466993" y="2649496"/>
            <a:ext cx="6676039" cy="456151"/>
          </a:xfrm>
          <a:prstGeom prst="rect">
            <a:avLst/>
          </a:prstGeom>
        </p:spPr>
        <p:txBody>
          <a:bodyPr wrap="square" lIns="0" tIns="0" rIns="0" bIns="0" rtlCol="0" anchor="t">
            <a:spAutoFit/>
          </a:bodyPr>
          <a:lstStyle/>
          <a:p>
            <a:pPr marL="0" lvl="0" indent="0" algn="l">
              <a:lnSpc>
                <a:spcPts val="3850"/>
              </a:lnSpc>
              <a:spcBef>
                <a:spcPct val="0"/>
              </a:spcBef>
            </a:pPr>
            <a:r>
              <a:rPr lang="en-US" sz="2750" dirty="0">
                <a:solidFill>
                  <a:schemeClr val="bg1"/>
                </a:solidFill>
                <a:latin typeface="Public Sans Bold"/>
              </a:rPr>
              <a:t>This c</a:t>
            </a:r>
            <a:r>
              <a:rPr lang="en-US" sz="2750" u="none" dirty="0">
                <a:solidFill>
                  <a:schemeClr val="bg1"/>
                </a:solidFill>
                <a:latin typeface="Public Sans Bold"/>
              </a:rPr>
              <a:t>an be a sign for planet formation</a:t>
            </a:r>
          </a:p>
        </p:txBody>
      </p:sp>
      <p:grpSp>
        <p:nvGrpSpPr>
          <p:cNvPr id="14" name="Group 11">
            <a:extLst>
              <a:ext uri="{FF2B5EF4-FFF2-40B4-BE49-F238E27FC236}">
                <a16:creationId xmlns:a16="http://schemas.microsoft.com/office/drawing/2014/main" id="{1EBE791E-8F88-7A40-8160-B5F369BF17D5}"/>
              </a:ext>
            </a:extLst>
          </p:cNvPr>
          <p:cNvGrpSpPr/>
          <p:nvPr/>
        </p:nvGrpSpPr>
        <p:grpSpPr>
          <a:xfrm rot="-5400000">
            <a:off x="9068960" y="2850502"/>
            <a:ext cx="284377" cy="134296"/>
            <a:chOff x="0" y="0"/>
            <a:chExt cx="1930400" cy="1297940"/>
          </a:xfrm>
          <a:solidFill>
            <a:srgbClr val="FFC000"/>
          </a:solidFill>
        </p:grpSpPr>
        <p:sp>
          <p:nvSpPr>
            <p:cNvPr id="15" name="Freeform 12">
              <a:extLst>
                <a:ext uri="{FF2B5EF4-FFF2-40B4-BE49-F238E27FC236}">
                  <a16:creationId xmlns:a16="http://schemas.microsoft.com/office/drawing/2014/main" id="{D1D58845-CC00-9F42-924B-7897BB803261}"/>
                </a:ext>
              </a:extLst>
            </p:cNvPr>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grpFill/>
          </p:spPr>
        </p:sp>
      </p:grpSp>
      <p:sp>
        <p:nvSpPr>
          <p:cNvPr id="16" name="TextBox 2">
            <a:extLst>
              <a:ext uri="{FF2B5EF4-FFF2-40B4-BE49-F238E27FC236}">
                <a16:creationId xmlns:a16="http://schemas.microsoft.com/office/drawing/2014/main" id="{159BEA95-531B-4A40-9517-DB6B04E42B2D}"/>
              </a:ext>
            </a:extLst>
          </p:cNvPr>
          <p:cNvSpPr txBox="1"/>
          <p:nvPr/>
        </p:nvSpPr>
        <p:spPr>
          <a:xfrm>
            <a:off x="9500697" y="491654"/>
            <a:ext cx="7644303" cy="1717201"/>
          </a:xfrm>
          <a:prstGeom prst="rect">
            <a:avLst/>
          </a:prstGeom>
        </p:spPr>
        <p:txBody>
          <a:bodyPr wrap="square" lIns="0" tIns="0" rIns="0" bIns="0" rtlCol="0" anchor="t">
            <a:spAutoFit/>
          </a:bodyPr>
          <a:lstStyle/>
          <a:p>
            <a:pPr marL="0" lvl="0" indent="0">
              <a:lnSpc>
                <a:spcPts val="6870"/>
              </a:lnSpc>
            </a:pPr>
            <a:r>
              <a:rPr lang="en-US" sz="5725" dirty="0">
                <a:solidFill>
                  <a:schemeClr val="bg1"/>
                </a:solidFill>
                <a:latin typeface="Public Sans Bold"/>
              </a:rPr>
              <a:t>Substructures are ubiquitous</a:t>
            </a:r>
            <a:endParaRPr lang="en-US" sz="5725" u="none" dirty="0">
              <a:solidFill>
                <a:schemeClr val="bg1"/>
              </a:solidFill>
              <a:latin typeface="Public Sans Bold"/>
            </a:endParaRPr>
          </a:p>
        </p:txBody>
      </p:sp>
    </p:spTree>
    <p:extLst>
      <p:ext uri="{BB962C8B-B14F-4D97-AF65-F5344CB8AC3E}">
        <p14:creationId xmlns:p14="http://schemas.microsoft.com/office/powerpoint/2010/main" val="16058148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B5413FA-263A-B365-36C1-07D89E3B7CF1}"/>
              </a:ext>
            </a:extLst>
          </p:cNvPr>
          <p:cNvSpPr/>
          <p:nvPr/>
        </p:nvSpPr>
        <p:spPr>
          <a:xfrm>
            <a:off x="-9006" y="-38100"/>
            <a:ext cx="18306011" cy="10325100"/>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bg1"/>
              </a:solidFill>
            </a:endParaRPr>
          </a:p>
        </p:txBody>
      </p:sp>
      <p:sp>
        <p:nvSpPr>
          <p:cNvPr id="2" name="Footer Placeholder 1">
            <a:extLst>
              <a:ext uri="{FF2B5EF4-FFF2-40B4-BE49-F238E27FC236}">
                <a16:creationId xmlns:a16="http://schemas.microsoft.com/office/drawing/2014/main" id="{AFDF5399-CFE7-F098-71E3-6387050EB3CE}"/>
              </a:ext>
            </a:extLst>
          </p:cNvPr>
          <p:cNvSpPr>
            <a:spLocks noGrp="1"/>
          </p:cNvSpPr>
          <p:nvPr>
            <p:ph type="ftr" sz="quarter" idx="11"/>
          </p:nvPr>
        </p:nvSpPr>
        <p:spPr/>
        <p:txBody>
          <a:bodyPr/>
          <a:lstStyle/>
          <a:p>
            <a:r>
              <a:rPr lang="en-US"/>
              <a:t>Marion Villenave – IEEE Buenaventura Spring Mixer  05/04/2023</a:t>
            </a:r>
          </a:p>
        </p:txBody>
      </p:sp>
      <p:sp>
        <p:nvSpPr>
          <p:cNvPr id="3" name="Slide Number Placeholder 2">
            <a:extLst>
              <a:ext uri="{FF2B5EF4-FFF2-40B4-BE49-F238E27FC236}">
                <a16:creationId xmlns:a16="http://schemas.microsoft.com/office/drawing/2014/main" id="{7CD93C92-65AB-3801-4168-6E472DE08E0C}"/>
              </a:ext>
            </a:extLst>
          </p:cNvPr>
          <p:cNvSpPr>
            <a:spLocks noGrp="1"/>
          </p:cNvSpPr>
          <p:nvPr>
            <p:ph type="sldNum" sz="quarter" idx="12"/>
          </p:nvPr>
        </p:nvSpPr>
        <p:spPr/>
        <p:txBody>
          <a:bodyPr/>
          <a:lstStyle/>
          <a:p>
            <a:fld id="{B6F15528-21DE-4FAA-801E-634DDDAF4B2B}" type="slidenum">
              <a:rPr lang="en-US" smtClean="0"/>
              <a:pPr/>
              <a:t>19</a:t>
            </a:fld>
            <a:endParaRPr lang="en-US"/>
          </a:p>
        </p:txBody>
      </p:sp>
      <p:sp>
        <p:nvSpPr>
          <p:cNvPr id="6" name="TextBox 2">
            <a:extLst>
              <a:ext uri="{FF2B5EF4-FFF2-40B4-BE49-F238E27FC236}">
                <a16:creationId xmlns:a16="http://schemas.microsoft.com/office/drawing/2014/main" id="{1EF87874-C16C-EA2C-E6A9-B82F0BAB8C1B}"/>
              </a:ext>
            </a:extLst>
          </p:cNvPr>
          <p:cNvSpPr txBox="1"/>
          <p:nvPr/>
        </p:nvSpPr>
        <p:spPr>
          <a:xfrm>
            <a:off x="1587044" y="558660"/>
            <a:ext cx="16861642" cy="832407"/>
          </a:xfrm>
          <a:prstGeom prst="rect">
            <a:avLst/>
          </a:prstGeom>
        </p:spPr>
        <p:txBody>
          <a:bodyPr wrap="square" lIns="0" tIns="0" rIns="0" bIns="0" rtlCol="0" anchor="t">
            <a:spAutoFit/>
          </a:bodyPr>
          <a:lstStyle/>
          <a:p>
            <a:pPr>
              <a:lnSpc>
                <a:spcPts val="6959"/>
              </a:lnSpc>
            </a:pPr>
            <a:r>
              <a:rPr lang="en-US" sz="5400" dirty="0">
                <a:solidFill>
                  <a:schemeClr val="bg1"/>
                </a:solidFill>
                <a:latin typeface="Public Sans Bold"/>
              </a:rPr>
              <a:t>Substructures to infer planet masses</a:t>
            </a:r>
          </a:p>
        </p:txBody>
      </p:sp>
      <p:grpSp>
        <p:nvGrpSpPr>
          <p:cNvPr id="8" name="Group 21">
            <a:extLst>
              <a:ext uri="{FF2B5EF4-FFF2-40B4-BE49-F238E27FC236}">
                <a16:creationId xmlns:a16="http://schemas.microsoft.com/office/drawing/2014/main" id="{43AC348C-58AE-E15E-A2C9-CA10A5FFB280}"/>
              </a:ext>
            </a:extLst>
          </p:cNvPr>
          <p:cNvGrpSpPr/>
          <p:nvPr/>
        </p:nvGrpSpPr>
        <p:grpSpPr>
          <a:xfrm rot="-5400000">
            <a:off x="1287496" y="2104927"/>
            <a:ext cx="284377" cy="191206"/>
            <a:chOff x="0" y="0"/>
            <a:chExt cx="1930400" cy="1297940"/>
          </a:xfrm>
          <a:solidFill>
            <a:srgbClr val="FFC000"/>
          </a:solidFill>
        </p:grpSpPr>
        <p:sp>
          <p:nvSpPr>
            <p:cNvPr id="9" name="Freeform 22">
              <a:extLst>
                <a:ext uri="{FF2B5EF4-FFF2-40B4-BE49-F238E27FC236}">
                  <a16:creationId xmlns:a16="http://schemas.microsoft.com/office/drawing/2014/main" id="{290F9A85-24DF-4D6C-CD8D-83F76ED3E210}"/>
                </a:ext>
              </a:extLst>
            </p:cNvPr>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grpFill/>
            <a:ln>
              <a:solidFill>
                <a:srgbClr val="FFC000"/>
              </a:solidFill>
            </a:ln>
          </p:spPr>
        </p:sp>
      </p:grpSp>
      <p:sp>
        <p:nvSpPr>
          <p:cNvPr id="10" name="TextBox 16">
            <a:extLst>
              <a:ext uri="{FF2B5EF4-FFF2-40B4-BE49-F238E27FC236}">
                <a16:creationId xmlns:a16="http://schemas.microsoft.com/office/drawing/2014/main" id="{9027755C-241C-1DF8-0ED0-98706DD6D0A0}"/>
              </a:ext>
            </a:extLst>
          </p:cNvPr>
          <p:cNvSpPr txBox="1"/>
          <p:nvPr/>
        </p:nvSpPr>
        <p:spPr>
          <a:xfrm>
            <a:off x="1797343" y="1972456"/>
            <a:ext cx="11156657" cy="456151"/>
          </a:xfrm>
          <a:prstGeom prst="rect">
            <a:avLst/>
          </a:prstGeom>
        </p:spPr>
        <p:txBody>
          <a:bodyPr wrap="square" lIns="0" tIns="0" rIns="0" bIns="0" rtlCol="0" anchor="t">
            <a:spAutoFit/>
          </a:bodyPr>
          <a:lstStyle/>
          <a:p>
            <a:pPr marL="0" lvl="0" indent="0" algn="l">
              <a:lnSpc>
                <a:spcPts val="3850"/>
              </a:lnSpc>
              <a:spcBef>
                <a:spcPct val="0"/>
              </a:spcBef>
            </a:pPr>
            <a:r>
              <a:rPr lang="en-US" sz="2750" u="none" dirty="0">
                <a:solidFill>
                  <a:schemeClr val="bg1"/>
                </a:solidFill>
                <a:latin typeface="Public Sans Bold"/>
              </a:rPr>
              <a:t>Planets accrete the disk material and open gaps or cavities</a:t>
            </a:r>
          </a:p>
        </p:txBody>
      </p:sp>
      <p:pic>
        <p:nvPicPr>
          <p:cNvPr id="11" name="Picture 10">
            <a:extLst>
              <a:ext uri="{FF2B5EF4-FFF2-40B4-BE49-F238E27FC236}">
                <a16:creationId xmlns:a16="http://schemas.microsoft.com/office/drawing/2014/main" id="{03A9090E-8452-0B22-73C4-6ACC524DCBAE}"/>
              </a:ext>
            </a:extLst>
          </p:cNvPr>
          <p:cNvPicPr>
            <a:picLocks noChangeAspect="1"/>
          </p:cNvPicPr>
          <p:nvPr/>
        </p:nvPicPr>
        <p:blipFill>
          <a:blip r:embed="rId2"/>
          <a:stretch>
            <a:fillRect/>
          </a:stretch>
        </p:blipFill>
        <p:spPr>
          <a:xfrm>
            <a:off x="1828800" y="3372500"/>
            <a:ext cx="6324600" cy="6302408"/>
          </a:xfrm>
          <a:prstGeom prst="rect">
            <a:avLst/>
          </a:prstGeom>
        </p:spPr>
      </p:pic>
      <p:sp>
        <p:nvSpPr>
          <p:cNvPr id="12" name="TextBox 11">
            <a:extLst>
              <a:ext uri="{FF2B5EF4-FFF2-40B4-BE49-F238E27FC236}">
                <a16:creationId xmlns:a16="http://schemas.microsoft.com/office/drawing/2014/main" id="{D277D67B-1049-A562-2E60-D95506D1DCCD}"/>
              </a:ext>
            </a:extLst>
          </p:cNvPr>
          <p:cNvSpPr txBox="1"/>
          <p:nvPr/>
        </p:nvSpPr>
        <p:spPr>
          <a:xfrm>
            <a:off x="3444041" y="3513335"/>
            <a:ext cx="3094117" cy="461665"/>
          </a:xfrm>
          <a:prstGeom prst="rect">
            <a:avLst/>
          </a:prstGeom>
          <a:noFill/>
        </p:spPr>
        <p:txBody>
          <a:bodyPr wrap="none" rtlCol="0">
            <a:spAutoFit/>
          </a:bodyPr>
          <a:lstStyle/>
          <a:p>
            <a:r>
              <a:rPr lang="en-US" sz="2400" dirty="0">
                <a:solidFill>
                  <a:schemeClr val="bg1"/>
                </a:solidFill>
              </a:rPr>
              <a:t>Protoplanetary gas disk</a:t>
            </a:r>
          </a:p>
        </p:txBody>
      </p:sp>
      <p:sp>
        <p:nvSpPr>
          <p:cNvPr id="13" name="TextBox 12">
            <a:extLst>
              <a:ext uri="{FF2B5EF4-FFF2-40B4-BE49-F238E27FC236}">
                <a16:creationId xmlns:a16="http://schemas.microsoft.com/office/drawing/2014/main" id="{C3ECE39E-7856-988F-8532-A8A6AA796C68}"/>
              </a:ext>
            </a:extLst>
          </p:cNvPr>
          <p:cNvSpPr txBox="1"/>
          <p:nvPr/>
        </p:nvSpPr>
        <p:spPr>
          <a:xfrm>
            <a:off x="7175312" y="6058399"/>
            <a:ext cx="978088" cy="461665"/>
          </a:xfrm>
          <a:prstGeom prst="rect">
            <a:avLst/>
          </a:prstGeom>
          <a:noFill/>
        </p:spPr>
        <p:txBody>
          <a:bodyPr wrap="none" rtlCol="0">
            <a:spAutoFit/>
          </a:bodyPr>
          <a:lstStyle/>
          <a:p>
            <a:r>
              <a:rPr lang="en-US" sz="2400" dirty="0">
                <a:solidFill>
                  <a:schemeClr val="bg1"/>
                </a:solidFill>
              </a:rPr>
              <a:t>Planet</a:t>
            </a:r>
          </a:p>
        </p:txBody>
      </p:sp>
      <p:sp>
        <p:nvSpPr>
          <p:cNvPr id="14" name="TextBox 13">
            <a:extLst>
              <a:ext uri="{FF2B5EF4-FFF2-40B4-BE49-F238E27FC236}">
                <a16:creationId xmlns:a16="http://schemas.microsoft.com/office/drawing/2014/main" id="{3DDE4BED-B033-7D13-ABF6-DD66ED3B9C46}"/>
              </a:ext>
            </a:extLst>
          </p:cNvPr>
          <p:cNvSpPr txBox="1"/>
          <p:nvPr/>
        </p:nvSpPr>
        <p:spPr>
          <a:xfrm>
            <a:off x="6414919" y="4447563"/>
            <a:ext cx="1984417" cy="830997"/>
          </a:xfrm>
          <a:prstGeom prst="rect">
            <a:avLst/>
          </a:prstGeom>
          <a:noFill/>
        </p:spPr>
        <p:txBody>
          <a:bodyPr wrap="square" rtlCol="0">
            <a:spAutoFit/>
          </a:bodyPr>
          <a:lstStyle/>
          <a:p>
            <a:r>
              <a:rPr lang="en-US" sz="2400" dirty="0">
                <a:solidFill>
                  <a:srgbClr val="FFC000"/>
                </a:solidFill>
              </a:rPr>
              <a:t>Gap opened by the planet</a:t>
            </a:r>
          </a:p>
        </p:txBody>
      </p:sp>
      <p:sp>
        <p:nvSpPr>
          <p:cNvPr id="15" name="TextBox 14">
            <a:extLst>
              <a:ext uri="{FF2B5EF4-FFF2-40B4-BE49-F238E27FC236}">
                <a16:creationId xmlns:a16="http://schemas.microsoft.com/office/drawing/2014/main" id="{6D695350-A507-C278-4FB1-069D68E873DD}"/>
              </a:ext>
            </a:extLst>
          </p:cNvPr>
          <p:cNvSpPr txBox="1"/>
          <p:nvPr/>
        </p:nvSpPr>
        <p:spPr>
          <a:xfrm>
            <a:off x="4603457" y="6282035"/>
            <a:ext cx="786240" cy="461665"/>
          </a:xfrm>
          <a:prstGeom prst="rect">
            <a:avLst/>
          </a:prstGeom>
          <a:noFill/>
        </p:spPr>
        <p:txBody>
          <a:bodyPr wrap="square" rtlCol="0">
            <a:spAutoFit/>
          </a:bodyPr>
          <a:lstStyle/>
          <a:p>
            <a:pPr algn="ctr"/>
            <a:r>
              <a:rPr lang="en-US" sz="2400" dirty="0">
                <a:solidFill>
                  <a:srgbClr val="FF0000"/>
                </a:solidFill>
              </a:rPr>
              <a:t>Star</a:t>
            </a:r>
          </a:p>
        </p:txBody>
      </p:sp>
      <p:sp>
        <p:nvSpPr>
          <p:cNvPr id="16" name="Oval 15">
            <a:extLst>
              <a:ext uri="{FF2B5EF4-FFF2-40B4-BE49-F238E27FC236}">
                <a16:creationId xmlns:a16="http://schemas.microsoft.com/office/drawing/2014/main" id="{1238EB55-AF9B-4190-3B5E-4CEA9539ADB5}"/>
              </a:ext>
            </a:extLst>
          </p:cNvPr>
          <p:cNvSpPr/>
          <p:nvPr/>
        </p:nvSpPr>
        <p:spPr>
          <a:xfrm>
            <a:off x="2850858" y="4447563"/>
            <a:ext cx="4262335" cy="4208778"/>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940F9535-64BA-9EDB-6306-2ED522582B5D}"/>
              </a:ext>
            </a:extLst>
          </p:cNvPr>
          <p:cNvSpPr txBox="1"/>
          <p:nvPr/>
        </p:nvSpPr>
        <p:spPr>
          <a:xfrm>
            <a:off x="6284167" y="9699651"/>
            <a:ext cx="2083712" cy="646331"/>
          </a:xfrm>
          <a:prstGeom prst="rect">
            <a:avLst/>
          </a:prstGeom>
          <a:noFill/>
        </p:spPr>
        <p:txBody>
          <a:bodyPr wrap="none" rtlCol="0">
            <a:spAutoFit/>
          </a:bodyPr>
          <a:lstStyle/>
          <a:p>
            <a:r>
              <a:rPr lang="en-US" dirty="0" err="1">
                <a:solidFill>
                  <a:schemeClr val="bg1"/>
                </a:solidFill>
              </a:rPr>
              <a:t>Baruteau</a:t>
            </a:r>
            <a:r>
              <a:rPr lang="en-US" dirty="0">
                <a:solidFill>
                  <a:schemeClr val="bg1"/>
                </a:solidFill>
              </a:rPr>
              <a:t> et al. 2013</a:t>
            </a:r>
          </a:p>
          <a:p>
            <a:r>
              <a:rPr lang="en-US" dirty="0">
                <a:solidFill>
                  <a:schemeClr val="bg1"/>
                </a:solidFill>
              </a:rPr>
              <a:t>Zhang et al. 2018</a:t>
            </a:r>
          </a:p>
        </p:txBody>
      </p:sp>
    </p:spTree>
    <p:extLst>
      <p:ext uri="{BB962C8B-B14F-4D97-AF65-F5344CB8AC3E}">
        <p14:creationId xmlns:p14="http://schemas.microsoft.com/office/powerpoint/2010/main" val="24564195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490909E-30B8-16E5-E6ED-A7F69C93FE15}"/>
              </a:ext>
            </a:extLst>
          </p:cNvPr>
          <p:cNvSpPr/>
          <p:nvPr/>
        </p:nvSpPr>
        <p:spPr>
          <a:xfrm>
            <a:off x="-18011" y="0"/>
            <a:ext cx="18306011" cy="10287000"/>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Footer Placeholder 1">
            <a:extLst>
              <a:ext uri="{FF2B5EF4-FFF2-40B4-BE49-F238E27FC236}">
                <a16:creationId xmlns:a16="http://schemas.microsoft.com/office/drawing/2014/main" id="{2D2CDD98-7EAD-B0C9-D12C-4F1167B5C449}"/>
              </a:ext>
            </a:extLst>
          </p:cNvPr>
          <p:cNvSpPr>
            <a:spLocks noGrp="1"/>
          </p:cNvSpPr>
          <p:nvPr>
            <p:ph type="ftr" sz="quarter" idx="11"/>
          </p:nvPr>
        </p:nvSpPr>
        <p:spPr/>
        <p:txBody>
          <a:bodyPr/>
          <a:lstStyle/>
          <a:p>
            <a:r>
              <a:rPr lang="en-US"/>
              <a:t>Marion Villenave – IEEE Buenaventura Spring Mixer  05/04/2023</a:t>
            </a:r>
          </a:p>
        </p:txBody>
      </p:sp>
      <p:sp>
        <p:nvSpPr>
          <p:cNvPr id="3" name="Slide Number Placeholder 2">
            <a:extLst>
              <a:ext uri="{FF2B5EF4-FFF2-40B4-BE49-F238E27FC236}">
                <a16:creationId xmlns:a16="http://schemas.microsoft.com/office/drawing/2014/main" id="{7766A1BC-C74B-27A9-DAC9-01B19B1324BE}"/>
              </a:ext>
            </a:extLst>
          </p:cNvPr>
          <p:cNvSpPr>
            <a:spLocks noGrp="1"/>
          </p:cNvSpPr>
          <p:nvPr>
            <p:ph type="sldNum" sz="quarter" idx="12"/>
          </p:nvPr>
        </p:nvSpPr>
        <p:spPr/>
        <p:txBody>
          <a:bodyPr/>
          <a:lstStyle/>
          <a:p>
            <a:fld id="{B6F15528-21DE-4FAA-801E-634DDDAF4B2B}" type="slidenum">
              <a:rPr lang="en-US" smtClean="0"/>
              <a:pPr/>
              <a:t>2</a:t>
            </a:fld>
            <a:endParaRPr lang="en-US"/>
          </a:p>
        </p:txBody>
      </p:sp>
      <p:sp>
        <p:nvSpPr>
          <p:cNvPr id="5" name="TextBox 4">
            <a:extLst>
              <a:ext uri="{FF2B5EF4-FFF2-40B4-BE49-F238E27FC236}">
                <a16:creationId xmlns:a16="http://schemas.microsoft.com/office/drawing/2014/main" id="{679D94B6-BB67-8CE4-66A4-9A04DDC7A6DA}"/>
              </a:ext>
            </a:extLst>
          </p:cNvPr>
          <p:cNvSpPr txBox="1"/>
          <p:nvPr/>
        </p:nvSpPr>
        <p:spPr>
          <a:xfrm>
            <a:off x="1388860" y="800100"/>
            <a:ext cx="16518140" cy="1717201"/>
          </a:xfrm>
          <a:prstGeom prst="rect">
            <a:avLst/>
          </a:prstGeom>
        </p:spPr>
        <p:txBody>
          <a:bodyPr wrap="square" lIns="0" tIns="0" rIns="0" bIns="0" rtlCol="0" anchor="t">
            <a:spAutoFit/>
          </a:bodyPr>
          <a:lstStyle/>
          <a:p>
            <a:pPr marL="0" lvl="0" indent="0">
              <a:lnSpc>
                <a:spcPts val="6870"/>
              </a:lnSpc>
            </a:pPr>
            <a:r>
              <a:rPr lang="en-US" sz="5725" dirty="0">
                <a:solidFill>
                  <a:schemeClr val="bg1"/>
                </a:solidFill>
                <a:latin typeface="Public Sans Bold"/>
              </a:rPr>
              <a:t>Number of exoplanets discovered (and counting)</a:t>
            </a:r>
            <a:endParaRPr lang="en-US" sz="5725" u="none" dirty="0">
              <a:solidFill>
                <a:schemeClr val="bg1"/>
              </a:solidFill>
              <a:latin typeface="Public Sans Bold"/>
            </a:endParaRPr>
          </a:p>
        </p:txBody>
      </p:sp>
      <p:pic>
        <p:nvPicPr>
          <p:cNvPr id="6" name="Online Media 5" descr="Footage of 4 Planets Orbiting HR 8799 (12-Year Time Lapse)">
            <a:hlinkClick r:id="" action="ppaction://media"/>
            <a:extLst>
              <a:ext uri="{FF2B5EF4-FFF2-40B4-BE49-F238E27FC236}">
                <a16:creationId xmlns:a16="http://schemas.microsoft.com/office/drawing/2014/main" id="{DE60A47F-7280-026A-7A2B-27001E4D5688}"/>
              </a:ext>
            </a:extLst>
          </p:cNvPr>
          <p:cNvPicPr>
            <a:picLocks noRot="1" noChangeAspect="1"/>
          </p:cNvPicPr>
          <p:nvPr>
            <a:videoFile r:link="rId1"/>
          </p:nvPr>
        </p:nvPicPr>
        <p:blipFill>
          <a:blip r:embed="rId3"/>
          <a:stretch>
            <a:fillRect/>
          </a:stretch>
        </p:blipFill>
        <p:spPr>
          <a:xfrm>
            <a:off x="-19882" y="3468773"/>
            <a:ext cx="7010400" cy="5257800"/>
          </a:xfrm>
          <a:prstGeom prst="rect">
            <a:avLst/>
          </a:prstGeom>
        </p:spPr>
      </p:pic>
      <p:sp>
        <p:nvSpPr>
          <p:cNvPr id="7" name="TextBox 6">
            <a:extLst>
              <a:ext uri="{FF2B5EF4-FFF2-40B4-BE49-F238E27FC236}">
                <a16:creationId xmlns:a16="http://schemas.microsoft.com/office/drawing/2014/main" id="{C3194C94-7277-94C2-6534-B98398D1E25F}"/>
              </a:ext>
            </a:extLst>
          </p:cNvPr>
          <p:cNvSpPr txBox="1"/>
          <p:nvPr/>
        </p:nvSpPr>
        <p:spPr>
          <a:xfrm>
            <a:off x="901039" y="8726573"/>
            <a:ext cx="2007922" cy="646331"/>
          </a:xfrm>
          <a:prstGeom prst="rect">
            <a:avLst/>
          </a:prstGeom>
          <a:noFill/>
        </p:spPr>
        <p:txBody>
          <a:bodyPr wrap="none" rtlCol="0">
            <a:spAutoFit/>
          </a:bodyPr>
          <a:lstStyle/>
          <a:p>
            <a:r>
              <a:rPr lang="en-US" dirty="0">
                <a:solidFill>
                  <a:schemeClr val="bg1"/>
                </a:solidFill>
              </a:rPr>
              <a:t>HR8799 system</a:t>
            </a:r>
          </a:p>
          <a:p>
            <a:r>
              <a:rPr lang="en-US" dirty="0">
                <a:solidFill>
                  <a:schemeClr val="bg1"/>
                </a:solidFill>
              </a:rPr>
              <a:t>Video from J. Wang</a:t>
            </a:r>
          </a:p>
        </p:txBody>
      </p:sp>
      <p:pic>
        <p:nvPicPr>
          <p:cNvPr id="9" name="Picture 2">
            <a:extLst>
              <a:ext uri="{FF2B5EF4-FFF2-40B4-BE49-F238E27FC236}">
                <a16:creationId xmlns:a16="http://schemas.microsoft.com/office/drawing/2014/main" id="{73FF3187-CE2D-BB54-39B2-4A16138D46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3780" y="2082973"/>
            <a:ext cx="10113081" cy="7695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4367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B5413FA-263A-B365-36C1-07D89E3B7CF1}"/>
              </a:ext>
            </a:extLst>
          </p:cNvPr>
          <p:cNvSpPr/>
          <p:nvPr/>
        </p:nvSpPr>
        <p:spPr>
          <a:xfrm>
            <a:off x="-9006" y="-38100"/>
            <a:ext cx="18306011" cy="10325100"/>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bg1"/>
              </a:solidFill>
            </a:endParaRPr>
          </a:p>
        </p:txBody>
      </p:sp>
      <p:sp>
        <p:nvSpPr>
          <p:cNvPr id="2" name="Footer Placeholder 1">
            <a:extLst>
              <a:ext uri="{FF2B5EF4-FFF2-40B4-BE49-F238E27FC236}">
                <a16:creationId xmlns:a16="http://schemas.microsoft.com/office/drawing/2014/main" id="{AFDF5399-CFE7-F098-71E3-6387050EB3CE}"/>
              </a:ext>
            </a:extLst>
          </p:cNvPr>
          <p:cNvSpPr>
            <a:spLocks noGrp="1"/>
          </p:cNvSpPr>
          <p:nvPr>
            <p:ph type="ftr" sz="quarter" idx="11"/>
          </p:nvPr>
        </p:nvSpPr>
        <p:spPr/>
        <p:txBody>
          <a:bodyPr/>
          <a:lstStyle/>
          <a:p>
            <a:r>
              <a:rPr lang="en-US"/>
              <a:t>Marion Villenave – IEEE Buenaventura Spring Mixer  05/04/2023</a:t>
            </a:r>
          </a:p>
        </p:txBody>
      </p:sp>
      <p:sp>
        <p:nvSpPr>
          <p:cNvPr id="3" name="Slide Number Placeholder 2">
            <a:extLst>
              <a:ext uri="{FF2B5EF4-FFF2-40B4-BE49-F238E27FC236}">
                <a16:creationId xmlns:a16="http://schemas.microsoft.com/office/drawing/2014/main" id="{7CD93C92-65AB-3801-4168-6E472DE08E0C}"/>
              </a:ext>
            </a:extLst>
          </p:cNvPr>
          <p:cNvSpPr>
            <a:spLocks noGrp="1"/>
          </p:cNvSpPr>
          <p:nvPr>
            <p:ph type="sldNum" sz="quarter" idx="12"/>
          </p:nvPr>
        </p:nvSpPr>
        <p:spPr/>
        <p:txBody>
          <a:bodyPr/>
          <a:lstStyle/>
          <a:p>
            <a:fld id="{B6F15528-21DE-4FAA-801E-634DDDAF4B2B}" type="slidenum">
              <a:rPr lang="en-US" smtClean="0"/>
              <a:pPr/>
              <a:t>20</a:t>
            </a:fld>
            <a:endParaRPr lang="en-US"/>
          </a:p>
        </p:txBody>
      </p:sp>
      <p:sp>
        <p:nvSpPr>
          <p:cNvPr id="6" name="TextBox 2">
            <a:extLst>
              <a:ext uri="{FF2B5EF4-FFF2-40B4-BE49-F238E27FC236}">
                <a16:creationId xmlns:a16="http://schemas.microsoft.com/office/drawing/2014/main" id="{1EF87874-C16C-EA2C-E6A9-B82F0BAB8C1B}"/>
              </a:ext>
            </a:extLst>
          </p:cNvPr>
          <p:cNvSpPr txBox="1"/>
          <p:nvPr/>
        </p:nvSpPr>
        <p:spPr>
          <a:xfrm>
            <a:off x="1587044" y="558660"/>
            <a:ext cx="16861642" cy="832407"/>
          </a:xfrm>
          <a:prstGeom prst="rect">
            <a:avLst/>
          </a:prstGeom>
        </p:spPr>
        <p:txBody>
          <a:bodyPr wrap="square" lIns="0" tIns="0" rIns="0" bIns="0" rtlCol="0" anchor="t">
            <a:spAutoFit/>
          </a:bodyPr>
          <a:lstStyle/>
          <a:p>
            <a:pPr>
              <a:lnSpc>
                <a:spcPts val="6959"/>
              </a:lnSpc>
            </a:pPr>
            <a:r>
              <a:rPr lang="en-US" sz="5400" dirty="0">
                <a:solidFill>
                  <a:schemeClr val="bg1"/>
                </a:solidFill>
                <a:latin typeface="Public Sans Bold"/>
              </a:rPr>
              <a:t>Substructures to infer planet masses</a:t>
            </a:r>
          </a:p>
        </p:txBody>
      </p:sp>
      <p:sp>
        <p:nvSpPr>
          <p:cNvPr id="7" name="TextBox 15">
            <a:extLst>
              <a:ext uri="{FF2B5EF4-FFF2-40B4-BE49-F238E27FC236}">
                <a16:creationId xmlns:a16="http://schemas.microsoft.com/office/drawing/2014/main" id="{0B1AB92F-5C1F-C4AD-37CC-0244126C20B8}"/>
              </a:ext>
            </a:extLst>
          </p:cNvPr>
          <p:cNvSpPr txBox="1"/>
          <p:nvPr/>
        </p:nvSpPr>
        <p:spPr>
          <a:xfrm>
            <a:off x="1797343" y="2706628"/>
            <a:ext cx="7803857" cy="397738"/>
          </a:xfrm>
          <a:prstGeom prst="rect">
            <a:avLst/>
          </a:prstGeom>
        </p:spPr>
        <p:txBody>
          <a:bodyPr wrap="square" lIns="0" tIns="0" rIns="0" bIns="0" rtlCol="0" anchor="t">
            <a:spAutoFit/>
          </a:bodyPr>
          <a:lstStyle/>
          <a:p>
            <a:pPr marL="0" lvl="0" indent="0" algn="l">
              <a:lnSpc>
                <a:spcPts val="3359"/>
              </a:lnSpc>
              <a:spcBef>
                <a:spcPct val="0"/>
              </a:spcBef>
            </a:pPr>
            <a:r>
              <a:rPr lang="en-US" sz="2400" dirty="0">
                <a:solidFill>
                  <a:schemeClr val="bg1"/>
                </a:solidFill>
                <a:latin typeface="Public Sans"/>
              </a:rPr>
              <a:t>The depth of the gap depends on the planet mass</a:t>
            </a:r>
            <a:endParaRPr lang="en-US" sz="2400" b="1" dirty="0">
              <a:solidFill>
                <a:schemeClr val="bg1"/>
              </a:solidFill>
              <a:latin typeface="Public Sans"/>
            </a:endParaRPr>
          </a:p>
        </p:txBody>
      </p:sp>
      <p:grpSp>
        <p:nvGrpSpPr>
          <p:cNvPr id="8" name="Group 21">
            <a:extLst>
              <a:ext uri="{FF2B5EF4-FFF2-40B4-BE49-F238E27FC236}">
                <a16:creationId xmlns:a16="http://schemas.microsoft.com/office/drawing/2014/main" id="{43AC348C-58AE-E15E-A2C9-CA10A5FFB280}"/>
              </a:ext>
            </a:extLst>
          </p:cNvPr>
          <p:cNvGrpSpPr/>
          <p:nvPr/>
        </p:nvGrpSpPr>
        <p:grpSpPr>
          <a:xfrm rot="-5400000">
            <a:off x="1287496" y="2104927"/>
            <a:ext cx="284377" cy="191206"/>
            <a:chOff x="0" y="0"/>
            <a:chExt cx="1930400" cy="1297940"/>
          </a:xfrm>
          <a:solidFill>
            <a:srgbClr val="FFC000"/>
          </a:solidFill>
        </p:grpSpPr>
        <p:sp>
          <p:nvSpPr>
            <p:cNvPr id="9" name="Freeform 22">
              <a:extLst>
                <a:ext uri="{FF2B5EF4-FFF2-40B4-BE49-F238E27FC236}">
                  <a16:creationId xmlns:a16="http://schemas.microsoft.com/office/drawing/2014/main" id="{290F9A85-24DF-4D6C-CD8D-83F76ED3E210}"/>
                </a:ext>
              </a:extLst>
            </p:cNvPr>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grpFill/>
            <a:ln>
              <a:solidFill>
                <a:srgbClr val="FFC000"/>
              </a:solidFill>
            </a:ln>
          </p:spPr>
        </p:sp>
      </p:grpSp>
      <p:sp>
        <p:nvSpPr>
          <p:cNvPr id="10" name="TextBox 16">
            <a:extLst>
              <a:ext uri="{FF2B5EF4-FFF2-40B4-BE49-F238E27FC236}">
                <a16:creationId xmlns:a16="http://schemas.microsoft.com/office/drawing/2014/main" id="{9027755C-241C-1DF8-0ED0-98706DD6D0A0}"/>
              </a:ext>
            </a:extLst>
          </p:cNvPr>
          <p:cNvSpPr txBox="1"/>
          <p:nvPr/>
        </p:nvSpPr>
        <p:spPr>
          <a:xfrm>
            <a:off x="1797343" y="1972456"/>
            <a:ext cx="11156657" cy="456151"/>
          </a:xfrm>
          <a:prstGeom prst="rect">
            <a:avLst/>
          </a:prstGeom>
        </p:spPr>
        <p:txBody>
          <a:bodyPr wrap="square" lIns="0" tIns="0" rIns="0" bIns="0" rtlCol="0" anchor="t">
            <a:spAutoFit/>
          </a:bodyPr>
          <a:lstStyle/>
          <a:p>
            <a:pPr marL="0" lvl="0" indent="0" algn="l">
              <a:lnSpc>
                <a:spcPts val="3850"/>
              </a:lnSpc>
              <a:spcBef>
                <a:spcPct val="0"/>
              </a:spcBef>
            </a:pPr>
            <a:r>
              <a:rPr lang="en-US" sz="2750" u="none" dirty="0">
                <a:solidFill>
                  <a:schemeClr val="bg1"/>
                </a:solidFill>
                <a:latin typeface="Public Sans Bold"/>
              </a:rPr>
              <a:t>Planets accrete the disk material and open gaps or cavities</a:t>
            </a:r>
          </a:p>
        </p:txBody>
      </p:sp>
      <p:pic>
        <p:nvPicPr>
          <p:cNvPr id="11" name="Picture 10">
            <a:extLst>
              <a:ext uri="{FF2B5EF4-FFF2-40B4-BE49-F238E27FC236}">
                <a16:creationId xmlns:a16="http://schemas.microsoft.com/office/drawing/2014/main" id="{03A9090E-8452-0B22-73C4-6ACC524DCBAE}"/>
              </a:ext>
            </a:extLst>
          </p:cNvPr>
          <p:cNvPicPr>
            <a:picLocks noChangeAspect="1"/>
          </p:cNvPicPr>
          <p:nvPr/>
        </p:nvPicPr>
        <p:blipFill>
          <a:blip r:embed="rId2"/>
          <a:stretch>
            <a:fillRect/>
          </a:stretch>
        </p:blipFill>
        <p:spPr>
          <a:xfrm>
            <a:off x="1828800" y="3372500"/>
            <a:ext cx="6324600" cy="6302408"/>
          </a:xfrm>
          <a:prstGeom prst="rect">
            <a:avLst/>
          </a:prstGeom>
        </p:spPr>
      </p:pic>
      <p:sp>
        <p:nvSpPr>
          <p:cNvPr id="12" name="TextBox 11">
            <a:extLst>
              <a:ext uri="{FF2B5EF4-FFF2-40B4-BE49-F238E27FC236}">
                <a16:creationId xmlns:a16="http://schemas.microsoft.com/office/drawing/2014/main" id="{D277D67B-1049-A562-2E60-D95506D1DCCD}"/>
              </a:ext>
            </a:extLst>
          </p:cNvPr>
          <p:cNvSpPr txBox="1"/>
          <p:nvPr/>
        </p:nvSpPr>
        <p:spPr>
          <a:xfrm>
            <a:off x="3444041" y="3513335"/>
            <a:ext cx="3094117" cy="461665"/>
          </a:xfrm>
          <a:prstGeom prst="rect">
            <a:avLst/>
          </a:prstGeom>
          <a:noFill/>
        </p:spPr>
        <p:txBody>
          <a:bodyPr wrap="none" rtlCol="0">
            <a:spAutoFit/>
          </a:bodyPr>
          <a:lstStyle/>
          <a:p>
            <a:r>
              <a:rPr lang="en-US" sz="2400" dirty="0">
                <a:solidFill>
                  <a:schemeClr val="bg1"/>
                </a:solidFill>
              </a:rPr>
              <a:t>Protoplanetary gas disk</a:t>
            </a:r>
          </a:p>
        </p:txBody>
      </p:sp>
      <p:sp>
        <p:nvSpPr>
          <p:cNvPr id="13" name="TextBox 12">
            <a:extLst>
              <a:ext uri="{FF2B5EF4-FFF2-40B4-BE49-F238E27FC236}">
                <a16:creationId xmlns:a16="http://schemas.microsoft.com/office/drawing/2014/main" id="{C3ECE39E-7856-988F-8532-A8A6AA796C68}"/>
              </a:ext>
            </a:extLst>
          </p:cNvPr>
          <p:cNvSpPr txBox="1"/>
          <p:nvPr/>
        </p:nvSpPr>
        <p:spPr>
          <a:xfrm>
            <a:off x="7175312" y="6058399"/>
            <a:ext cx="978088" cy="461665"/>
          </a:xfrm>
          <a:prstGeom prst="rect">
            <a:avLst/>
          </a:prstGeom>
          <a:noFill/>
        </p:spPr>
        <p:txBody>
          <a:bodyPr wrap="none" rtlCol="0">
            <a:spAutoFit/>
          </a:bodyPr>
          <a:lstStyle/>
          <a:p>
            <a:r>
              <a:rPr lang="en-US" sz="2400" dirty="0">
                <a:solidFill>
                  <a:schemeClr val="bg1"/>
                </a:solidFill>
              </a:rPr>
              <a:t>Planet</a:t>
            </a:r>
          </a:p>
        </p:txBody>
      </p:sp>
      <p:sp>
        <p:nvSpPr>
          <p:cNvPr id="14" name="TextBox 13">
            <a:extLst>
              <a:ext uri="{FF2B5EF4-FFF2-40B4-BE49-F238E27FC236}">
                <a16:creationId xmlns:a16="http://schemas.microsoft.com/office/drawing/2014/main" id="{3DDE4BED-B033-7D13-ABF6-DD66ED3B9C46}"/>
              </a:ext>
            </a:extLst>
          </p:cNvPr>
          <p:cNvSpPr txBox="1"/>
          <p:nvPr/>
        </p:nvSpPr>
        <p:spPr>
          <a:xfrm>
            <a:off x="6414919" y="4447563"/>
            <a:ext cx="1984417" cy="830997"/>
          </a:xfrm>
          <a:prstGeom prst="rect">
            <a:avLst/>
          </a:prstGeom>
          <a:noFill/>
        </p:spPr>
        <p:txBody>
          <a:bodyPr wrap="square" rtlCol="0">
            <a:spAutoFit/>
          </a:bodyPr>
          <a:lstStyle/>
          <a:p>
            <a:r>
              <a:rPr lang="en-US" sz="2400" dirty="0">
                <a:solidFill>
                  <a:srgbClr val="FFC000"/>
                </a:solidFill>
              </a:rPr>
              <a:t>Gap opened by the planet</a:t>
            </a:r>
          </a:p>
        </p:txBody>
      </p:sp>
      <p:sp>
        <p:nvSpPr>
          <p:cNvPr id="15" name="TextBox 14">
            <a:extLst>
              <a:ext uri="{FF2B5EF4-FFF2-40B4-BE49-F238E27FC236}">
                <a16:creationId xmlns:a16="http://schemas.microsoft.com/office/drawing/2014/main" id="{6D695350-A507-C278-4FB1-069D68E873DD}"/>
              </a:ext>
            </a:extLst>
          </p:cNvPr>
          <p:cNvSpPr txBox="1"/>
          <p:nvPr/>
        </p:nvSpPr>
        <p:spPr>
          <a:xfrm>
            <a:off x="4603457" y="6282035"/>
            <a:ext cx="786240" cy="461665"/>
          </a:xfrm>
          <a:prstGeom prst="rect">
            <a:avLst/>
          </a:prstGeom>
          <a:noFill/>
        </p:spPr>
        <p:txBody>
          <a:bodyPr wrap="square" rtlCol="0">
            <a:spAutoFit/>
          </a:bodyPr>
          <a:lstStyle/>
          <a:p>
            <a:pPr algn="ctr"/>
            <a:r>
              <a:rPr lang="en-US" sz="2400" dirty="0">
                <a:solidFill>
                  <a:srgbClr val="FF0000"/>
                </a:solidFill>
              </a:rPr>
              <a:t>Star</a:t>
            </a:r>
          </a:p>
        </p:txBody>
      </p:sp>
      <p:sp>
        <p:nvSpPr>
          <p:cNvPr id="16" name="Oval 15">
            <a:extLst>
              <a:ext uri="{FF2B5EF4-FFF2-40B4-BE49-F238E27FC236}">
                <a16:creationId xmlns:a16="http://schemas.microsoft.com/office/drawing/2014/main" id="{1238EB55-AF9B-4190-3B5E-4CEA9539ADB5}"/>
              </a:ext>
            </a:extLst>
          </p:cNvPr>
          <p:cNvSpPr/>
          <p:nvPr/>
        </p:nvSpPr>
        <p:spPr>
          <a:xfrm>
            <a:off x="2850858" y="4447563"/>
            <a:ext cx="4262335" cy="4208778"/>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940F9535-64BA-9EDB-6306-2ED522582B5D}"/>
              </a:ext>
            </a:extLst>
          </p:cNvPr>
          <p:cNvSpPr txBox="1"/>
          <p:nvPr/>
        </p:nvSpPr>
        <p:spPr>
          <a:xfrm>
            <a:off x="6284167" y="9699651"/>
            <a:ext cx="2083712" cy="646331"/>
          </a:xfrm>
          <a:prstGeom prst="rect">
            <a:avLst/>
          </a:prstGeom>
          <a:noFill/>
        </p:spPr>
        <p:txBody>
          <a:bodyPr wrap="none" rtlCol="0">
            <a:spAutoFit/>
          </a:bodyPr>
          <a:lstStyle/>
          <a:p>
            <a:r>
              <a:rPr lang="en-US" dirty="0" err="1">
                <a:solidFill>
                  <a:schemeClr val="bg1"/>
                </a:solidFill>
              </a:rPr>
              <a:t>Baruteau</a:t>
            </a:r>
            <a:r>
              <a:rPr lang="en-US" dirty="0">
                <a:solidFill>
                  <a:schemeClr val="bg1"/>
                </a:solidFill>
              </a:rPr>
              <a:t> et al. 2013</a:t>
            </a:r>
          </a:p>
          <a:p>
            <a:r>
              <a:rPr lang="en-US" dirty="0">
                <a:solidFill>
                  <a:schemeClr val="bg1"/>
                </a:solidFill>
              </a:rPr>
              <a:t>Zhang et al. 2018</a:t>
            </a:r>
          </a:p>
        </p:txBody>
      </p:sp>
      <p:grpSp>
        <p:nvGrpSpPr>
          <p:cNvPr id="30" name="Group 29">
            <a:extLst>
              <a:ext uri="{FF2B5EF4-FFF2-40B4-BE49-F238E27FC236}">
                <a16:creationId xmlns:a16="http://schemas.microsoft.com/office/drawing/2014/main" id="{CD2C3655-A5B3-F1DE-D7FD-2AB16C35C6B8}"/>
              </a:ext>
            </a:extLst>
          </p:cNvPr>
          <p:cNvGrpSpPr>
            <a:grpSpLocks noChangeAspect="1"/>
          </p:cNvGrpSpPr>
          <p:nvPr/>
        </p:nvGrpSpPr>
        <p:grpSpPr>
          <a:xfrm>
            <a:off x="8922252" y="3372500"/>
            <a:ext cx="9144000" cy="6204751"/>
            <a:chOff x="9788395" y="3546012"/>
            <a:chExt cx="8287527" cy="5623583"/>
          </a:xfrm>
        </p:grpSpPr>
        <p:pic>
          <p:nvPicPr>
            <p:cNvPr id="20" name="Picture 19">
              <a:extLst>
                <a:ext uri="{FF2B5EF4-FFF2-40B4-BE49-F238E27FC236}">
                  <a16:creationId xmlns:a16="http://schemas.microsoft.com/office/drawing/2014/main" id="{5236945C-A546-9EF8-725A-86A79B1EE9E2}"/>
                </a:ext>
              </a:extLst>
            </p:cNvPr>
            <p:cNvPicPr>
              <a:picLocks noChangeAspect="1"/>
            </p:cNvPicPr>
            <p:nvPr/>
          </p:nvPicPr>
          <p:blipFill>
            <a:blip r:embed="rId3"/>
            <a:stretch>
              <a:fillRect/>
            </a:stretch>
          </p:blipFill>
          <p:spPr>
            <a:xfrm>
              <a:off x="9788395" y="3546012"/>
              <a:ext cx="2743200" cy="2743200"/>
            </a:xfrm>
            <a:prstGeom prst="rect">
              <a:avLst/>
            </a:prstGeom>
          </p:spPr>
        </p:pic>
        <p:pic>
          <p:nvPicPr>
            <p:cNvPr id="21" name="Picture 20">
              <a:extLst>
                <a:ext uri="{FF2B5EF4-FFF2-40B4-BE49-F238E27FC236}">
                  <a16:creationId xmlns:a16="http://schemas.microsoft.com/office/drawing/2014/main" id="{228AD332-BBFE-CB83-E13D-BCFCA899228A}"/>
                </a:ext>
              </a:extLst>
            </p:cNvPr>
            <p:cNvPicPr>
              <a:picLocks noChangeAspect="1"/>
            </p:cNvPicPr>
            <p:nvPr/>
          </p:nvPicPr>
          <p:blipFill>
            <a:blip r:embed="rId4"/>
            <a:stretch>
              <a:fillRect/>
            </a:stretch>
          </p:blipFill>
          <p:spPr>
            <a:xfrm>
              <a:off x="12539729" y="3546012"/>
              <a:ext cx="2743200" cy="2743200"/>
            </a:xfrm>
            <a:prstGeom prst="rect">
              <a:avLst/>
            </a:prstGeom>
          </p:spPr>
        </p:pic>
        <p:pic>
          <p:nvPicPr>
            <p:cNvPr id="22" name="Picture 21">
              <a:extLst>
                <a:ext uri="{FF2B5EF4-FFF2-40B4-BE49-F238E27FC236}">
                  <a16:creationId xmlns:a16="http://schemas.microsoft.com/office/drawing/2014/main" id="{43DC9616-C345-65A0-9687-5D0D60EE5B58}"/>
                </a:ext>
              </a:extLst>
            </p:cNvPr>
            <p:cNvPicPr>
              <a:picLocks noChangeAspect="1"/>
            </p:cNvPicPr>
            <p:nvPr/>
          </p:nvPicPr>
          <p:blipFill>
            <a:blip r:embed="rId5"/>
            <a:stretch>
              <a:fillRect/>
            </a:stretch>
          </p:blipFill>
          <p:spPr>
            <a:xfrm>
              <a:off x="15332722" y="3546012"/>
              <a:ext cx="2743200" cy="2743200"/>
            </a:xfrm>
            <a:prstGeom prst="rect">
              <a:avLst/>
            </a:prstGeom>
          </p:spPr>
        </p:pic>
        <p:pic>
          <p:nvPicPr>
            <p:cNvPr id="23" name="Picture 22">
              <a:extLst>
                <a:ext uri="{FF2B5EF4-FFF2-40B4-BE49-F238E27FC236}">
                  <a16:creationId xmlns:a16="http://schemas.microsoft.com/office/drawing/2014/main" id="{740BFA96-63F5-0436-9CB2-2A89E4E41AA8}"/>
                </a:ext>
              </a:extLst>
            </p:cNvPr>
            <p:cNvPicPr>
              <a:picLocks noChangeAspect="1"/>
            </p:cNvPicPr>
            <p:nvPr/>
          </p:nvPicPr>
          <p:blipFill>
            <a:blip r:embed="rId6"/>
            <a:stretch>
              <a:fillRect/>
            </a:stretch>
          </p:blipFill>
          <p:spPr>
            <a:xfrm>
              <a:off x="11168129" y="6426395"/>
              <a:ext cx="2743200" cy="2743200"/>
            </a:xfrm>
            <a:prstGeom prst="rect">
              <a:avLst/>
            </a:prstGeom>
          </p:spPr>
        </p:pic>
        <p:pic>
          <p:nvPicPr>
            <p:cNvPr id="24" name="Picture 23">
              <a:extLst>
                <a:ext uri="{FF2B5EF4-FFF2-40B4-BE49-F238E27FC236}">
                  <a16:creationId xmlns:a16="http://schemas.microsoft.com/office/drawing/2014/main" id="{F0A96B7F-185A-FC86-DB53-30A908884147}"/>
                </a:ext>
              </a:extLst>
            </p:cNvPr>
            <p:cNvPicPr>
              <a:picLocks noChangeAspect="1"/>
            </p:cNvPicPr>
            <p:nvPr/>
          </p:nvPicPr>
          <p:blipFill>
            <a:blip r:embed="rId7"/>
            <a:stretch>
              <a:fillRect/>
            </a:stretch>
          </p:blipFill>
          <p:spPr>
            <a:xfrm>
              <a:off x="14014484" y="6426395"/>
              <a:ext cx="2743200" cy="2743200"/>
            </a:xfrm>
            <a:prstGeom prst="rect">
              <a:avLst/>
            </a:prstGeom>
          </p:spPr>
        </p:pic>
        <p:sp>
          <p:nvSpPr>
            <p:cNvPr id="25" name="TextBox 24">
              <a:extLst>
                <a:ext uri="{FF2B5EF4-FFF2-40B4-BE49-F238E27FC236}">
                  <a16:creationId xmlns:a16="http://schemas.microsoft.com/office/drawing/2014/main" id="{309E91C2-C0A3-41F7-AD9E-B44FE1FF107E}"/>
                </a:ext>
              </a:extLst>
            </p:cNvPr>
            <p:cNvSpPr txBox="1"/>
            <p:nvPr/>
          </p:nvSpPr>
          <p:spPr>
            <a:xfrm>
              <a:off x="10339099" y="3754888"/>
              <a:ext cx="1658060" cy="474213"/>
            </a:xfrm>
            <a:prstGeom prst="rect">
              <a:avLst/>
            </a:prstGeom>
            <a:solidFill>
              <a:srgbClr val="5001A3"/>
            </a:solidFill>
          </p:spPr>
          <p:txBody>
            <a:bodyPr wrap="none" rtlCol="0">
              <a:spAutoFit/>
            </a:bodyPr>
            <a:lstStyle/>
            <a:p>
              <a:r>
                <a:rPr lang="en-US" sz="2800" b="1" dirty="0">
                  <a:solidFill>
                    <a:schemeClr val="bg1"/>
                  </a:solidFill>
                </a:rPr>
                <a:t>   11 </a:t>
              </a:r>
              <a:r>
                <a:rPr lang="en-US" sz="2800" b="1" dirty="0" err="1">
                  <a:solidFill>
                    <a:schemeClr val="bg1"/>
                  </a:solidFill>
                </a:rPr>
                <a:t>M</a:t>
              </a:r>
              <a:r>
                <a:rPr lang="en-US" sz="2800" b="1" baseline="-25000" dirty="0" err="1">
                  <a:solidFill>
                    <a:schemeClr val="bg1"/>
                  </a:solidFill>
                </a:rPr>
                <a:t>Earth</a:t>
              </a:r>
              <a:r>
                <a:rPr lang="en-US" sz="2800" b="1" baseline="-25000" dirty="0">
                  <a:solidFill>
                    <a:schemeClr val="bg1"/>
                  </a:solidFill>
                </a:rPr>
                <a:t>  </a:t>
              </a:r>
            </a:p>
          </p:txBody>
        </p:sp>
        <p:sp>
          <p:nvSpPr>
            <p:cNvPr id="26" name="TextBox 25">
              <a:extLst>
                <a:ext uri="{FF2B5EF4-FFF2-40B4-BE49-F238E27FC236}">
                  <a16:creationId xmlns:a16="http://schemas.microsoft.com/office/drawing/2014/main" id="{2595EDAD-D2C0-F386-A102-C3ED09FB37E5}"/>
                </a:ext>
              </a:extLst>
            </p:cNvPr>
            <p:cNvSpPr txBox="1"/>
            <p:nvPr/>
          </p:nvSpPr>
          <p:spPr>
            <a:xfrm>
              <a:off x="12993449" y="3705880"/>
              <a:ext cx="1658060" cy="474213"/>
            </a:xfrm>
            <a:prstGeom prst="rect">
              <a:avLst/>
            </a:prstGeom>
            <a:noFill/>
          </p:spPr>
          <p:txBody>
            <a:bodyPr wrap="none" rtlCol="0">
              <a:spAutoFit/>
            </a:bodyPr>
            <a:lstStyle/>
            <a:p>
              <a:r>
                <a:rPr lang="en-US" sz="2800" b="1" dirty="0">
                  <a:solidFill>
                    <a:schemeClr val="bg1"/>
                  </a:solidFill>
                </a:rPr>
                <a:t>   33 </a:t>
              </a:r>
              <a:r>
                <a:rPr lang="en-US" sz="2800" b="1" dirty="0" err="1">
                  <a:solidFill>
                    <a:schemeClr val="bg1"/>
                  </a:solidFill>
                </a:rPr>
                <a:t>M</a:t>
              </a:r>
              <a:r>
                <a:rPr lang="en-US" sz="2800" b="1" baseline="-25000" dirty="0" err="1">
                  <a:solidFill>
                    <a:schemeClr val="bg1"/>
                  </a:solidFill>
                </a:rPr>
                <a:t>Earth</a:t>
              </a:r>
              <a:r>
                <a:rPr lang="en-US" sz="2800" b="1" baseline="-25000" dirty="0">
                  <a:solidFill>
                    <a:schemeClr val="bg1"/>
                  </a:solidFill>
                </a:rPr>
                <a:t>  </a:t>
              </a:r>
            </a:p>
          </p:txBody>
        </p:sp>
        <p:sp>
          <p:nvSpPr>
            <p:cNvPr id="27" name="TextBox 26">
              <a:extLst>
                <a:ext uri="{FF2B5EF4-FFF2-40B4-BE49-F238E27FC236}">
                  <a16:creationId xmlns:a16="http://schemas.microsoft.com/office/drawing/2014/main" id="{B4EB92BE-8836-625F-B14F-CD80A8B49DD8}"/>
                </a:ext>
              </a:extLst>
            </p:cNvPr>
            <p:cNvSpPr txBox="1"/>
            <p:nvPr/>
          </p:nvSpPr>
          <p:spPr>
            <a:xfrm>
              <a:off x="15679394" y="3705880"/>
              <a:ext cx="2076466" cy="523220"/>
            </a:xfrm>
            <a:prstGeom prst="rect">
              <a:avLst/>
            </a:prstGeom>
            <a:noFill/>
          </p:spPr>
          <p:txBody>
            <a:bodyPr wrap="none" rtlCol="0">
              <a:spAutoFit/>
            </a:bodyPr>
            <a:lstStyle/>
            <a:p>
              <a:r>
                <a:rPr lang="en-US" sz="2800" b="1" dirty="0">
                  <a:solidFill>
                    <a:schemeClr val="bg1"/>
                  </a:solidFill>
                </a:rPr>
                <a:t>   0.3 </a:t>
              </a:r>
              <a:r>
                <a:rPr lang="en-US" sz="2800" b="1" dirty="0" err="1">
                  <a:solidFill>
                    <a:schemeClr val="bg1"/>
                  </a:solidFill>
                </a:rPr>
                <a:t>M</a:t>
              </a:r>
              <a:r>
                <a:rPr lang="en-US" sz="2800" b="1" baseline="-25000" dirty="0" err="1">
                  <a:solidFill>
                    <a:schemeClr val="bg1"/>
                  </a:solidFill>
                </a:rPr>
                <a:t>Jupiter</a:t>
              </a:r>
              <a:r>
                <a:rPr lang="en-US" sz="2800" b="1" baseline="-25000" dirty="0">
                  <a:solidFill>
                    <a:schemeClr val="bg1"/>
                  </a:solidFill>
                </a:rPr>
                <a:t>  </a:t>
              </a:r>
            </a:p>
          </p:txBody>
        </p:sp>
        <p:sp>
          <p:nvSpPr>
            <p:cNvPr id="28" name="TextBox 27">
              <a:extLst>
                <a:ext uri="{FF2B5EF4-FFF2-40B4-BE49-F238E27FC236}">
                  <a16:creationId xmlns:a16="http://schemas.microsoft.com/office/drawing/2014/main" id="{4DA6A2AF-069D-6946-5140-ECF9CCC619E8}"/>
                </a:ext>
              </a:extLst>
            </p:cNvPr>
            <p:cNvSpPr txBox="1"/>
            <p:nvPr/>
          </p:nvSpPr>
          <p:spPr>
            <a:xfrm>
              <a:off x="11632823" y="6487531"/>
              <a:ext cx="1797543" cy="523220"/>
            </a:xfrm>
            <a:prstGeom prst="rect">
              <a:avLst/>
            </a:prstGeom>
            <a:noFill/>
          </p:spPr>
          <p:txBody>
            <a:bodyPr wrap="none" rtlCol="0">
              <a:spAutoFit/>
            </a:bodyPr>
            <a:lstStyle/>
            <a:p>
              <a:r>
                <a:rPr lang="en-US" sz="2800" b="1" dirty="0">
                  <a:solidFill>
                    <a:schemeClr val="bg1"/>
                  </a:solidFill>
                </a:rPr>
                <a:t>   1 </a:t>
              </a:r>
              <a:r>
                <a:rPr lang="en-US" sz="2800" b="1" dirty="0" err="1">
                  <a:solidFill>
                    <a:schemeClr val="bg1"/>
                  </a:solidFill>
                </a:rPr>
                <a:t>M</a:t>
              </a:r>
              <a:r>
                <a:rPr lang="en-US" sz="2800" b="1" baseline="-25000" dirty="0" err="1">
                  <a:solidFill>
                    <a:schemeClr val="bg1"/>
                  </a:solidFill>
                </a:rPr>
                <a:t>Jupiter</a:t>
              </a:r>
              <a:r>
                <a:rPr lang="en-US" sz="2800" b="1" baseline="-25000" dirty="0">
                  <a:solidFill>
                    <a:schemeClr val="bg1"/>
                  </a:solidFill>
                </a:rPr>
                <a:t>  </a:t>
              </a:r>
            </a:p>
          </p:txBody>
        </p:sp>
        <p:sp>
          <p:nvSpPr>
            <p:cNvPr id="29" name="TextBox 28">
              <a:extLst>
                <a:ext uri="{FF2B5EF4-FFF2-40B4-BE49-F238E27FC236}">
                  <a16:creationId xmlns:a16="http://schemas.microsoft.com/office/drawing/2014/main" id="{7C982F74-A9F6-D470-5EA7-886919FABAC6}"/>
                </a:ext>
              </a:extLst>
            </p:cNvPr>
            <p:cNvSpPr txBox="1"/>
            <p:nvPr/>
          </p:nvSpPr>
          <p:spPr>
            <a:xfrm>
              <a:off x="14376023" y="6464760"/>
              <a:ext cx="1797543" cy="523220"/>
            </a:xfrm>
            <a:prstGeom prst="rect">
              <a:avLst/>
            </a:prstGeom>
            <a:noFill/>
          </p:spPr>
          <p:txBody>
            <a:bodyPr wrap="none" rtlCol="0">
              <a:spAutoFit/>
            </a:bodyPr>
            <a:lstStyle/>
            <a:p>
              <a:r>
                <a:rPr lang="en-US" sz="2800" b="1" dirty="0">
                  <a:solidFill>
                    <a:schemeClr val="bg1"/>
                  </a:solidFill>
                </a:rPr>
                <a:t>   3 </a:t>
              </a:r>
              <a:r>
                <a:rPr lang="en-US" sz="2800" b="1" dirty="0" err="1">
                  <a:solidFill>
                    <a:schemeClr val="bg1"/>
                  </a:solidFill>
                </a:rPr>
                <a:t>M</a:t>
              </a:r>
              <a:r>
                <a:rPr lang="en-US" sz="2800" b="1" baseline="-25000" dirty="0" err="1">
                  <a:solidFill>
                    <a:schemeClr val="bg1"/>
                  </a:solidFill>
                </a:rPr>
                <a:t>Jupiter</a:t>
              </a:r>
              <a:r>
                <a:rPr lang="en-US" sz="2800" b="1" baseline="-25000" dirty="0">
                  <a:solidFill>
                    <a:schemeClr val="bg1"/>
                  </a:solidFill>
                </a:rPr>
                <a:t>  </a:t>
              </a:r>
            </a:p>
          </p:txBody>
        </p:sp>
      </p:grpSp>
      <p:sp>
        <p:nvSpPr>
          <p:cNvPr id="31" name="TextBox 30">
            <a:extLst>
              <a:ext uri="{FF2B5EF4-FFF2-40B4-BE49-F238E27FC236}">
                <a16:creationId xmlns:a16="http://schemas.microsoft.com/office/drawing/2014/main" id="{3FED7326-F0A1-5518-C94B-6C555C420AA1}"/>
              </a:ext>
            </a:extLst>
          </p:cNvPr>
          <p:cNvSpPr txBox="1"/>
          <p:nvPr/>
        </p:nvSpPr>
        <p:spPr>
          <a:xfrm>
            <a:off x="9493990" y="9561151"/>
            <a:ext cx="7816050" cy="461665"/>
          </a:xfrm>
          <a:prstGeom prst="rect">
            <a:avLst/>
          </a:prstGeom>
          <a:noFill/>
        </p:spPr>
        <p:txBody>
          <a:bodyPr wrap="none" rtlCol="0">
            <a:spAutoFit/>
          </a:bodyPr>
          <a:lstStyle/>
          <a:p>
            <a:r>
              <a:rPr lang="en-US" sz="2400" dirty="0">
                <a:solidFill>
                  <a:schemeClr val="bg1"/>
                </a:solidFill>
              </a:rPr>
              <a:t>Predictions of ALMA observations for different planet masses</a:t>
            </a:r>
          </a:p>
        </p:txBody>
      </p:sp>
    </p:spTree>
    <p:extLst>
      <p:ext uri="{BB962C8B-B14F-4D97-AF65-F5344CB8AC3E}">
        <p14:creationId xmlns:p14="http://schemas.microsoft.com/office/powerpoint/2010/main" val="733317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697B6D5-656A-82F6-3266-16C6030A04F2}"/>
              </a:ext>
            </a:extLst>
          </p:cNvPr>
          <p:cNvSpPr/>
          <p:nvPr/>
        </p:nvSpPr>
        <p:spPr>
          <a:xfrm>
            <a:off x="-9006" y="-38100"/>
            <a:ext cx="18306011" cy="10325100"/>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bg1"/>
              </a:solidFill>
            </a:endParaRPr>
          </a:p>
        </p:txBody>
      </p:sp>
      <p:sp>
        <p:nvSpPr>
          <p:cNvPr id="2" name="Footer Placeholder 1">
            <a:extLst>
              <a:ext uri="{FF2B5EF4-FFF2-40B4-BE49-F238E27FC236}">
                <a16:creationId xmlns:a16="http://schemas.microsoft.com/office/drawing/2014/main" id="{1EA5A95B-0B7E-80CE-466B-55CE72411165}"/>
              </a:ext>
            </a:extLst>
          </p:cNvPr>
          <p:cNvSpPr>
            <a:spLocks noGrp="1"/>
          </p:cNvSpPr>
          <p:nvPr>
            <p:ph type="ftr" sz="quarter" idx="11"/>
          </p:nvPr>
        </p:nvSpPr>
        <p:spPr/>
        <p:txBody>
          <a:bodyPr/>
          <a:lstStyle/>
          <a:p>
            <a:r>
              <a:rPr lang="en-US"/>
              <a:t>Marion Villenave – IEEE Buenaventura Spring Mixer  05/04/2023</a:t>
            </a:r>
          </a:p>
        </p:txBody>
      </p:sp>
      <p:sp>
        <p:nvSpPr>
          <p:cNvPr id="3" name="Slide Number Placeholder 2">
            <a:extLst>
              <a:ext uri="{FF2B5EF4-FFF2-40B4-BE49-F238E27FC236}">
                <a16:creationId xmlns:a16="http://schemas.microsoft.com/office/drawing/2014/main" id="{C979754E-098D-2ED1-47BC-C3AF437F2BE9}"/>
              </a:ext>
            </a:extLst>
          </p:cNvPr>
          <p:cNvSpPr>
            <a:spLocks noGrp="1"/>
          </p:cNvSpPr>
          <p:nvPr>
            <p:ph type="sldNum" sz="quarter" idx="12"/>
          </p:nvPr>
        </p:nvSpPr>
        <p:spPr/>
        <p:txBody>
          <a:bodyPr/>
          <a:lstStyle/>
          <a:p>
            <a:fld id="{B6F15528-21DE-4FAA-801E-634DDDAF4B2B}" type="slidenum">
              <a:rPr lang="en-US" smtClean="0"/>
              <a:pPr/>
              <a:t>21</a:t>
            </a:fld>
            <a:endParaRPr lang="en-US"/>
          </a:p>
        </p:txBody>
      </p:sp>
      <p:sp>
        <p:nvSpPr>
          <p:cNvPr id="6" name="TextBox 2">
            <a:extLst>
              <a:ext uri="{FF2B5EF4-FFF2-40B4-BE49-F238E27FC236}">
                <a16:creationId xmlns:a16="http://schemas.microsoft.com/office/drawing/2014/main" id="{8E1E5B5C-625C-8305-3DEA-16EE03DFCDBE}"/>
              </a:ext>
            </a:extLst>
          </p:cNvPr>
          <p:cNvSpPr txBox="1"/>
          <p:nvPr/>
        </p:nvSpPr>
        <p:spPr>
          <a:xfrm>
            <a:off x="1587044" y="558660"/>
            <a:ext cx="16861642" cy="832407"/>
          </a:xfrm>
          <a:prstGeom prst="rect">
            <a:avLst/>
          </a:prstGeom>
        </p:spPr>
        <p:txBody>
          <a:bodyPr wrap="square" lIns="0" tIns="0" rIns="0" bIns="0" rtlCol="0" anchor="t">
            <a:spAutoFit/>
          </a:bodyPr>
          <a:lstStyle/>
          <a:p>
            <a:pPr>
              <a:lnSpc>
                <a:spcPts val="6959"/>
              </a:lnSpc>
            </a:pPr>
            <a:r>
              <a:rPr lang="en-US" sz="5400" dirty="0">
                <a:solidFill>
                  <a:schemeClr val="bg1"/>
                </a:solidFill>
                <a:latin typeface="Public Sans Bold"/>
              </a:rPr>
              <a:t>Exoplanet masses based on different observations</a:t>
            </a:r>
          </a:p>
        </p:txBody>
      </p:sp>
      <p:pic>
        <p:nvPicPr>
          <p:cNvPr id="8" name="Picture 7">
            <a:extLst>
              <a:ext uri="{FF2B5EF4-FFF2-40B4-BE49-F238E27FC236}">
                <a16:creationId xmlns:a16="http://schemas.microsoft.com/office/drawing/2014/main" id="{E9F9B47B-48AB-000D-7D4B-C0F8B592F9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166" y="1384718"/>
            <a:ext cx="12352867" cy="8849364"/>
          </a:xfrm>
          <a:prstGeom prst="rect">
            <a:avLst/>
          </a:prstGeom>
        </p:spPr>
      </p:pic>
      <p:sp>
        <p:nvSpPr>
          <p:cNvPr id="9" name="TextBox 8">
            <a:extLst>
              <a:ext uri="{FF2B5EF4-FFF2-40B4-BE49-F238E27FC236}">
                <a16:creationId xmlns:a16="http://schemas.microsoft.com/office/drawing/2014/main" id="{AA7D60FA-49B7-FB72-BB38-655ACF50EAD3}"/>
              </a:ext>
            </a:extLst>
          </p:cNvPr>
          <p:cNvSpPr txBox="1"/>
          <p:nvPr/>
        </p:nvSpPr>
        <p:spPr>
          <a:xfrm>
            <a:off x="11518082" y="9944127"/>
            <a:ext cx="1794466" cy="369332"/>
          </a:xfrm>
          <a:prstGeom prst="rect">
            <a:avLst/>
          </a:prstGeom>
          <a:noFill/>
        </p:spPr>
        <p:txBody>
          <a:bodyPr wrap="none" rtlCol="0">
            <a:spAutoFit/>
          </a:bodyPr>
          <a:lstStyle/>
          <a:p>
            <a:r>
              <a:rPr lang="en-US" dirty="0">
                <a:solidFill>
                  <a:schemeClr val="bg1"/>
                </a:solidFill>
              </a:rPr>
              <a:t>Zhang et al. 2018</a:t>
            </a:r>
          </a:p>
        </p:txBody>
      </p:sp>
      <p:sp>
        <p:nvSpPr>
          <p:cNvPr id="11" name="TextBox 10">
            <a:extLst>
              <a:ext uri="{FF2B5EF4-FFF2-40B4-BE49-F238E27FC236}">
                <a16:creationId xmlns:a16="http://schemas.microsoft.com/office/drawing/2014/main" id="{572A75E3-0932-C020-9E95-5859955DD9FE}"/>
              </a:ext>
            </a:extLst>
          </p:cNvPr>
          <p:cNvSpPr txBox="1"/>
          <p:nvPr/>
        </p:nvSpPr>
        <p:spPr>
          <a:xfrm>
            <a:off x="13705112" y="3620006"/>
            <a:ext cx="4300209" cy="3416320"/>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chemeClr val="bg1"/>
                </a:solidFill>
              </a:rPr>
              <a:t>ALMA planets probe a different parameter space than other discovery methods</a:t>
            </a:r>
          </a:p>
          <a:p>
            <a:pPr marL="342900" indent="-342900">
              <a:buFont typeface="Arial" panose="020B0604020202020204" pitchFamily="34" charset="0"/>
              <a:buChar char="•"/>
            </a:pPr>
            <a:endParaRPr lang="en-US" sz="2400" dirty="0">
              <a:solidFill>
                <a:schemeClr val="bg1"/>
              </a:solidFill>
            </a:endParaRPr>
          </a:p>
          <a:p>
            <a:pPr marL="342900" indent="-342900">
              <a:buFont typeface="Arial" panose="020B0604020202020204" pitchFamily="34" charset="0"/>
              <a:buChar char="•"/>
            </a:pPr>
            <a:r>
              <a:rPr lang="en-US" sz="2400" dirty="0">
                <a:solidFill>
                  <a:schemeClr val="bg1"/>
                </a:solidFill>
              </a:rPr>
              <a:t>Indirect method – can we confirm the presence of planets in disks using direct detection? </a:t>
            </a:r>
          </a:p>
          <a:p>
            <a:endParaRPr lang="en-US" sz="2400" dirty="0">
              <a:solidFill>
                <a:schemeClr val="bg1"/>
              </a:solidFill>
            </a:endParaRPr>
          </a:p>
        </p:txBody>
      </p:sp>
      <p:sp>
        <p:nvSpPr>
          <p:cNvPr id="12" name="TextBox 11">
            <a:extLst>
              <a:ext uri="{FF2B5EF4-FFF2-40B4-BE49-F238E27FC236}">
                <a16:creationId xmlns:a16="http://schemas.microsoft.com/office/drawing/2014/main" id="{0369010B-0BFC-A7A5-215C-D2049B97C005}"/>
              </a:ext>
            </a:extLst>
          </p:cNvPr>
          <p:cNvSpPr txBox="1"/>
          <p:nvPr/>
        </p:nvSpPr>
        <p:spPr>
          <a:xfrm>
            <a:off x="10496264" y="4457700"/>
            <a:ext cx="1919051" cy="461665"/>
          </a:xfrm>
          <a:prstGeom prst="rect">
            <a:avLst/>
          </a:prstGeom>
          <a:noFill/>
        </p:spPr>
        <p:txBody>
          <a:bodyPr wrap="none" rtlCol="0">
            <a:spAutoFit/>
          </a:bodyPr>
          <a:lstStyle/>
          <a:p>
            <a:r>
              <a:rPr lang="en-US" sz="2400" dirty="0">
                <a:solidFill>
                  <a:srgbClr val="0477E1"/>
                </a:solidFill>
              </a:rPr>
              <a:t>ALMA planets</a:t>
            </a:r>
          </a:p>
        </p:txBody>
      </p:sp>
    </p:spTree>
    <p:extLst>
      <p:ext uri="{BB962C8B-B14F-4D97-AF65-F5344CB8AC3E}">
        <p14:creationId xmlns:p14="http://schemas.microsoft.com/office/powerpoint/2010/main" val="31924634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89B7D1B-07CE-B83F-0985-D53D501EA292}"/>
              </a:ext>
            </a:extLst>
          </p:cNvPr>
          <p:cNvSpPr/>
          <p:nvPr/>
        </p:nvSpPr>
        <p:spPr>
          <a:xfrm>
            <a:off x="-9006" y="-38100"/>
            <a:ext cx="18306011" cy="10325100"/>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bg1"/>
              </a:solidFill>
            </a:endParaRPr>
          </a:p>
        </p:txBody>
      </p:sp>
      <p:pic>
        <p:nvPicPr>
          <p:cNvPr id="27" name="Picture 26">
            <a:extLst>
              <a:ext uri="{FF2B5EF4-FFF2-40B4-BE49-F238E27FC236}">
                <a16:creationId xmlns:a16="http://schemas.microsoft.com/office/drawing/2014/main" id="{64B18D42-C68F-2D40-831D-E34C1F53AF51}"/>
              </a:ext>
            </a:extLst>
          </p:cNvPr>
          <p:cNvPicPr>
            <a:picLocks noChangeAspect="1"/>
          </p:cNvPicPr>
          <p:nvPr/>
        </p:nvPicPr>
        <p:blipFill rotWithShape="1">
          <a:blip r:embed="rId3"/>
          <a:srcRect r="464"/>
          <a:stretch/>
        </p:blipFill>
        <p:spPr>
          <a:xfrm>
            <a:off x="17240" y="16329"/>
            <a:ext cx="8810876" cy="10287000"/>
          </a:xfrm>
          <a:prstGeom prst="rect">
            <a:avLst/>
          </a:prstGeom>
        </p:spPr>
      </p:pic>
      <p:sp>
        <p:nvSpPr>
          <p:cNvPr id="3" name="Slide Number Placeholder 2">
            <a:extLst>
              <a:ext uri="{FF2B5EF4-FFF2-40B4-BE49-F238E27FC236}">
                <a16:creationId xmlns:a16="http://schemas.microsoft.com/office/drawing/2014/main" id="{3244F1AC-4411-C74A-A4F2-2705A2E6E967}"/>
              </a:ext>
            </a:extLst>
          </p:cNvPr>
          <p:cNvSpPr>
            <a:spLocks noGrp="1"/>
          </p:cNvSpPr>
          <p:nvPr>
            <p:ph type="sldNum" sz="quarter" idx="12"/>
          </p:nvPr>
        </p:nvSpPr>
        <p:spPr/>
        <p:txBody>
          <a:bodyPr/>
          <a:lstStyle/>
          <a:p>
            <a:fld id="{B6F15528-21DE-4FAA-801E-634DDDAF4B2B}" type="slidenum">
              <a:rPr lang="en-US" smtClean="0"/>
              <a:pPr/>
              <a:t>22</a:t>
            </a:fld>
            <a:endParaRPr lang="en-US"/>
          </a:p>
        </p:txBody>
      </p:sp>
      <p:sp>
        <p:nvSpPr>
          <p:cNvPr id="29" name="TextBox 6">
            <a:extLst>
              <a:ext uri="{FF2B5EF4-FFF2-40B4-BE49-F238E27FC236}">
                <a16:creationId xmlns:a16="http://schemas.microsoft.com/office/drawing/2014/main" id="{D62B8F8E-1BB3-A548-9C61-DA6198397420}"/>
              </a:ext>
            </a:extLst>
          </p:cNvPr>
          <p:cNvSpPr txBox="1"/>
          <p:nvPr/>
        </p:nvSpPr>
        <p:spPr>
          <a:xfrm>
            <a:off x="9543193" y="3771900"/>
            <a:ext cx="7782604" cy="456151"/>
          </a:xfrm>
          <a:prstGeom prst="rect">
            <a:avLst/>
          </a:prstGeom>
        </p:spPr>
        <p:txBody>
          <a:bodyPr wrap="square" lIns="0" tIns="0" rIns="0" bIns="0" rtlCol="0" anchor="t">
            <a:spAutoFit/>
          </a:bodyPr>
          <a:lstStyle/>
          <a:p>
            <a:pPr marL="0" lvl="0" indent="0" algn="l">
              <a:lnSpc>
                <a:spcPts val="3850"/>
              </a:lnSpc>
              <a:spcBef>
                <a:spcPct val="0"/>
              </a:spcBef>
            </a:pPr>
            <a:r>
              <a:rPr lang="en-US" sz="2750" u="none" dirty="0">
                <a:solidFill>
                  <a:schemeClr val="bg1"/>
                </a:solidFill>
                <a:latin typeface="Public Sans Bold"/>
              </a:rPr>
              <a:t>Deep cavities in many systems</a:t>
            </a:r>
          </a:p>
        </p:txBody>
      </p:sp>
      <p:grpSp>
        <p:nvGrpSpPr>
          <p:cNvPr id="30" name="Group 11">
            <a:extLst>
              <a:ext uri="{FF2B5EF4-FFF2-40B4-BE49-F238E27FC236}">
                <a16:creationId xmlns:a16="http://schemas.microsoft.com/office/drawing/2014/main" id="{1153B37D-678F-9649-9BAE-1662F71D777B}"/>
              </a:ext>
            </a:extLst>
          </p:cNvPr>
          <p:cNvGrpSpPr/>
          <p:nvPr/>
        </p:nvGrpSpPr>
        <p:grpSpPr>
          <a:xfrm rot="-5400000">
            <a:off x="9145160" y="3972906"/>
            <a:ext cx="284377" cy="134296"/>
            <a:chOff x="0" y="0"/>
            <a:chExt cx="1930400" cy="1297940"/>
          </a:xfrm>
          <a:solidFill>
            <a:srgbClr val="FFC000"/>
          </a:solidFill>
        </p:grpSpPr>
        <p:sp>
          <p:nvSpPr>
            <p:cNvPr id="31" name="Freeform 12">
              <a:extLst>
                <a:ext uri="{FF2B5EF4-FFF2-40B4-BE49-F238E27FC236}">
                  <a16:creationId xmlns:a16="http://schemas.microsoft.com/office/drawing/2014/main" id="{46F5587D-3DD7-6F4C-8296-49C16EC337E0}"/>
                </a:ext>
              </a:extLst>
            </p:cNvPr>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grpFill/>
          </p:spPr>
        </p:sp>
      </p:grpSp>
      <p:sp>
        <p:nvSpPr>
          <p:cNvPr id="32" name="TextBox 2">
            <a:extLst>
              <a:ext uri="{FF2B5EF4-FFF2-40B4-BE49-F238E27FC236}">
                <a16:creationId xmlns:a16="http://schemas.microsoft.com/office/drawing/2014/main" id="{1B2DA5A0-B9FF-3543-B75E-95A166C5DAE4}"/>
              </a:ext>
            </a:extLst>
          </p:cNvPr>
          <p:cNvSpPr txBox="1"/>
          <p:nvPr/>
        </p:nvSpPr>
        <p:spPr>
          <a:xfrm>
            <a:off x="9500697" y="491654"/>
            <a:ext cx="8558703" cy="2602059"/>
          </a:xfrm>
          <a:prstGeom prst="rect">
            <a:avLst/>
          </a:prstGeom>
        </p:spPr>
        <p:txBody>
          <a:bodyPr wrap="square" lIns="0" tIns="0" rIns="0" bIns="0" rtlCol="0" anchor="t">
            <a:spAutoFit/>
          </a:bodyPr>
          <a:lstStyle/>
          <a:p>
            <a:pPr marL="0" lvl="0" indent="0">
              <a:lnSpc>
                <a:spcPts val="6870"/>
              </a:lnSpc>
            </a:pPr>
            <a:r>
              <a:rPr lang="en-US" sz="5725" dirty="0">
                <a:solidFill>
                  <a:schemeClr val="bg1"/>
                </a:solidFill>
                <a:latin typeface="Public Sans Bold"/>
              </a:rPr>
              <a:t>Disks with large cavities </a:t>
            </a:r>
          </a:p>
          <a:p>
            <a:pPr marL="0" lvl="0" indent="0">
              <a:lnSpc>
                <a:spcPts val="6870"/>
              </a:lnSpc>
            </a:pPr>
            <a:r>
              <a:rPr lang="en-US" sz="5725" u="none" dirty="0">
                <a:solidFill>
                  <a:schemeClr val="bg1"/>
                </a:solidFill>
                <a:latin typeface="Public Sans Bold"/>
              </a:rPr>
              <a:t>A favorable class of disks to look for planets</a:t>
            </a:r>
          </a:p>
        </p:txBody>
      </p:sp>
      <p:sp>
        <p:nvSpPr>
          <p:cNvPr id="14" name="TextBox 5">
            <a:extLst>
              <a:ext uri="{FF2B5EF4-FFF2-40B4-BE49-F238E27FC236}">
                <a16:creationId xmlns:a16="http://schemas.microsoft.com/office/drawing/2014/main" id="{1B93A67F-32F9-624B-9E92-C085D1B9051E}"/>
              </a:ext>
            </a:extLst>
          </p:cNvPr>
          <p:cNvSpPr txBox="1"/>
          <p:nvPr/>
        </p:nvSpPr>
        <p:spPr>
          <a:xfrm>
            <a:off x="9576897" y="4398849"/>
            <a:ext cx="7748900" cy="833754"/>
          </a:xfrm>
          <a:prstGeom prst="rect">
            <a:avLst/>
          </a:prstGeom>
        </p:spPr>
        <p:txBody>
          <a:bodyPr wrap="square" lIns="0" tIns="0" rIns="0" bIns="0" rtlCol="0" anchor="t">
            <a:spAutoFit/>
          </a:bodyPr>
          <a:lstStyle/>
          <a:p>
            <a:pPr lvl="0" algn="l">
              <a:lnSpc>
                <a:spcPts val="3359"/>
              </a:lnSpc>
              <a:spcBef>
                <a:spcPct val="0"/>
              </a:spcBef>
            </a:pPr>
            <a:r>
              <a:rPr lang="en-US" sz="2400" dirty="0">
                <a:solidFill>
                  <a:schemeClr val="bg1"/>
                </a:solidFill>
                <a:latin typeface="Public Sans"/>
              </a:rPr>
              <a:t>No dust but some gas inside many cavities</a:t>
            </a:r>
          </a:p>
          <a:p>
            <a:pPr lvl="0" algn="l">
              <a:lnSpc>
                <a:spcPts val="3359"/>
              </a:lnSpc>
              <a:spcBef>
                <a:spcPct val="0"/>
              </a:spcBef>
            </a:pPr>
            <a:r>
              <a:rPr lang="en-US" sz="2400" dirty="0">
                <a:solidFill>
                  <a:schemeClr val="bg1"/>
                </a:solidFill>
                <a:latin typeface="Public Sans"/>
              </a:rPr>
              <a:t>Consistent with being opened by planets</a:t>
            </a:r>
            <a:endParaRPr lang="en-US" dirty="0">
              <a:solidFill>
                <a:schemeClr val="bg1"/>
              </a:solidFill>
              <a:latin typeface="Public Sans"/>
            </a:endParaRPr>
          </a:p>
        </p:txBody>
      </p:sp>
      <p:sp>
        <p:nvSpPr>
          <p:cNvPr id="5" name="Rectangle 4">
            <a:extLst>
              <a:ext uri="{FF2B5EF4-FFF2-40B4-BE49-F238E27FC236}">
                <a16:creationId xmlns:a16="http://schemas.microsoft.com/office/drawing/2014/main" id="{235D970B-D5C1-1547-0A96-2C5B91A97EA3}"/>
              </a:ext>
            </a:extLst>
          </p:cNvPr>
          <p:cNvSpPr/>
          <p:nvPr/>
        </p:nvSpPr>
        <p:spPr>
          <a:xfrm>
            <a:off x="2971799" y="8814598"/>
            <a:ext cx="5897341" cy="1472402"/>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bg1"/>
              </a:solidFill>
            </a:endParaRPr>
          </a:p>
        </p:txBody>
      </p:sp>
      <p:sp>
        <p:nvSpPr>
          <p:cNvPr id="6" name="TextBox 5">
            <a:extLst>
              <a:ext uri="{FF2B5EF4-FFF2-40B4-BE49-F238E27FC236}">
                <a16:creationId xmlns:a16="http://schemas.microsoft.com/office/drawing/2014/main" id="{E7FE8B55-6B31-2349-80BA-F7E0CE013EDB}"/>
              </a:ext>
            </a:extLst>
          </p:cNvPr>
          <p:cNvSpPr txBox="1"/>
          <p:nvPr/>
        </p:nvSpPr>
        <p:spPr>
          <a:xfrm>
            <a:off x="2988191" y="8814598"/>
            <a:ext cx="2932278" cy="369332"/>
          </a:xfrm>
          <a:prstGeom prst="rect">
            <a:avLst/>
          </a:prstGeom>
          <a:noFill/>
        </p:spPr>
        <p:txBody>
          <a:bodyPr wrap="none" rtlCol="0">
            <a:spAutoFit/>
          </a:bodyPr>
          <a:lstStyle/>
          <a:p>
            <a:r>
              <a:rPr lang="en-US" dirty="0">
                <a:solidFill>
                  <a:schemeClr val="bg1"/>
                </a:solidFill>
              </a:rPr>
              <a:t>Francis &amp; van der </a:t>
            </a:r>
            <a:r>
              <a:rPr lang="en-US" dirty="0" err="1">
                <a:solidFill>
                  <a:schemeClr val="bg1"/>
                </a:solidFill>
              </a:rPr>
              <a:t>Marel</a:t>
            </a:r>
            <a:r>
              <a:rPr lang="en-US" dirty="0">
                <a:solidFill>
                  <a:schemeClr val="bg1"/>
                </a:solidFill>
              </a:rPr>
              <a:t> 2020</a:t>
            </a:r>
          </a:p>
        </p:txBody>
      </p:sp>
      <p:sp>
        <p:nvSpPr>
          <p:cNvPr id="7" name="TextBox 6">
            <a:extLst>
              <a:ext uri="{FF2B5EF4-FFF2-40B4-BE49-F238E27FC236}">
                <a16:creationId xmlns:a16="http://schemas.microsoft.com/office/drawing/2014/main" id="{6F9091EC-35DC-3059-D926-8E370B012627}"/>
              </a:ext>
            </a:extLst>
          </p:cNvPr>
          <p:cNvSpPr txBox="1"/>
          <p:nvPr/>
        </p:nvSpPr>
        <p:spPr>
          <a:xfrm>
            <a:off x="9543193" y="5952660"/>
            <a:ext cx="7782604" cy="456151"/>
          </a:xfrm>
          <a:prstGeom prst="rect">
            <a:avLst/>
          </a:prstGeom>
        </p:spPr>
        <p:txBody>
          <a:bodyPr wrap="square" lIns="0" tIns="0" rIns="0" bIns="0" rtlCol="0" anchor="t">
            <a:spAutoFit/>
          </a:bodyPr>
          <a:lstStyle/>
          <a:p>
            <a:pPr marL="0" lvl="0" indent="0" algn="l">
              <a:lnSpc>
                <a:spcPts val="3850"/>
              </a:lnSpc>
              <a:spcBef>
                <a:spcPct val="0"/>
              </a:spcBef>
            </a:pPr>
            <a:r>
              <a:rPr lang="en-US" sz="2750" u="none" dirty="0">
                <a:solidFill>
                  <a:schemeClr val="bg1"/>
                </a:solidFill>
                <a:latin typeface="Public Sans Bold"/>
              </a:rPr>
              <a:t>Cavities may also be caused by other scenario</a:t>
            </a:r>
          </a:p>
        </p:txBody>
      </p:sp>
      <p:grpSp>
        <p:nvGrpSpPr>
          <p:cNvPr id="12" name="Group 11">
            <a:extLst>
              <a:ext uri="{FF2B5EF4-FFF2-40B4-BE49-F238E27FC236}">
                <a16:creationId xmlns:a16="http://schemas.microsoft.com/office/drawing/2014/main" id="{538A4684-EDE7-44CE-C3E9-108F32DE8EC7}"/>
              </a:ext>
            </a:extLst>
          </p:cNvPr>
          <p:cNvGrpSpPr/>
          <p:nvPr/>
        </p:nvGrpSpPr>
        <p:grpSpPr>
          <a:xfrm rot="-5400000">
            <a:off x="9145160" y="6153666"/>
            <a:ext cx="284377" cy="134296"/>
            <a:chOff x="0" y="0"/>
            <a:chExt cx="1930400" cy="1297940"/>
          </a:xfrm>
          <a:solidFill>
            <a:srgbClr val="FFC000"/>
          </a:solidFill>
        </p:grpSpPr>
        <p:sp>
          <p:nvSpPr>
            <p:cNvPr id="13" name="Freeform 12">
              <a:extLst>
                <a:ext uri="{FF2B5EF4-FFF2-40B4-BE49-F238E27FC236}">
                  <a16:creationId xmlns:a16="http://schemas.microsoft.com/office/drawing/2014/main" id="{2DA21B0B-72F5-B27C-1E2D-4A84BF6FD3F6}"/>
                </a:ext>
              </a:extLst>
            </p:cNvPr>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grpFill/>
          </p:spPr>
        </p:sp>
      </p:grpSp>
      <p:sp>
        <p:nvSpPr>
          <p:cNvPr id="15" name="TextBox 5">
            <a:extLst>
              <a:ext uri="{FF2B5EF4-FFF2-40B4-BE49-F238E27FC236}">
                <a16:creationId xmlns:a16="http://schemas.microsoft.com/office/drawing/2014/main" id="{512339CF-795F-9BB7-12BE-389C23618C87}"/>
              </a:ext>
            </a:extLst>
          </p:cNvPr>
          <p:cNvSpPr txBox="1"/>
          <p:nvPr/>
        </p:nvSpPr>
        <p:spPr>
          <a:xfrm>
            <a:off x="9576897" y="6579609"/>
            <a:ext cx="7748900" cy="1688091"/>
          </a:xfrm>
          <a:prstGeom prst="rect">
            <a:avLst/>
          </a:prstGeom>
        </p:spPr>
        <p:txBody>
          <a:bodyPr wrap="square" lIns="0" tIns="0" rIns="0" bIns="0" rtlCol="0" anchor="t">
            <a:spAutoFit/>
          </a:bodyPr>
          <a:lstStyle/>
          <a:p>
            <a:pPr lvl="0" algn="l">
              <a:lnSpc>
                <a:spcPts val="3359"/>
              </a:lnSpc>
              <a:spcBef>
                <a:spcPct val="0"/>
              </a:spcBef>
            </a:pPr>
            <a:r>
              <a:rPr lang="en-US" sz="2400" dirty="0">
                <a:solidFill>
                  <a:schemeClr val="bg1"/>
                </a:solidFill>
                <a:latin typeface="Public Sans"/>
              </a:rPr>
              <a:t>Photoevaporation </a:t>
            </a:r>
            <a:r>
              <a:rPr lang="en-US" dirty="0">
                <a:solidFill>
                  <a:schemeClr val="bg1"/>
                </a:solidFill>
                <a:latin typeface="Public Sans"/>
              </a:rPr>
              <a:t>(Owen et al. 2011)</a:t>
            </a:r>
            <a:endParaRPr lang="en-US" sz="2400" dirty="0">
              <a:solidFill>
                <a:schemeClr val="bg1"/>
              </a:solidFill>
              <a:latin typeface="Public Sans"/>
            </a:endParaRPr>
          </a:p>
          <a:p>
            <a:pPr lvl="0" algn="l">
              <a:lnSpc>
                <a:spcPts val="3359"/>
              </a:lnSpc>
              <a:spcBef>
                <a:spcPct val="0"/>
              </a:spcBef>
            </a:pPr>
            <a:r>
              <a:rPr lang="en-US" sz="2400" dirty="0">
                <a:solidFill>
                  <a:schemeClr val="bg1"/>
                </a:solidFill>
                <a:latin typeface="Public Sans"/>
              </a:rPr>
              <a:t>Dead zones </a:t>
            </a:r>
            <a:r>
              <a:rPr lang="en-US" dirty="0">
                <a:solidFill>
                  <a:schemeClr val="bg1"/>
                </a:solidFill>
                <a:latin typeface="Public Sans"/>
              </a:rPr>
              <a:t>(Flock et al. 2015, Pinilla et al. 2016, </a:t>
            </a:r>
            <a:r>
              <a:rPr lang="en-US" dirty="0" err="1">
                <a:solidFill>
                  <a:schemeClr val="bg1"/>
                </a:solidFill>
                <a:latin typeface="Public Sans"/>
              </a:rPr>
              <a:t>Garate</a:t>
            </a:r>
            <a:r>
              <a:rPr lang="en-US" dirty="0">
                <a:solidFill>
                  <a:schemeClr val="bg1"/>
                </a:solidFill>
                <a:latin typeface="Public Sans"/>
              </a:rPr>
              <a:t> et al. 2021)</a:t>
            </a:r>
            <a:r>
              <a:rPr lang="en-US" sz="2400" dirty="0">
                <a:solidFill>
                  <a:schemeClr val="bg1"/>
                </a:solidFill>
                <a:latin typeface="Public Sans"/>
              </a:rPr>
              <a:t> Opacity effect via grain growth </a:t>
            </a:r>
            <a:r>
              <a:rPr lang="en-US" dirty="0">
                <a:solidFill>
                  <a:schemeClr val="bg1"/>
                </a:solidFill>
                <a:latin typeface="Public Sans"/>
              </a:rPr>
              <a:t>(</a:t>
            </a:r>
            <a:r>
              <a:rPr lang="en-US" dirty="0" err="1">
                <a:solidFill>
                  <a:schemeClr val="bg1"/>
                </a:solidFill>
                <a:latin typeface="Public Sans"/>
              </a:rPr>
              <a:t>Dullemond&amp;Dominik</a:t>
            </a:r>
            <a:r>
              <a:rPr lang="en-US" dirty="0">
                <a:solidFill>
                  <a:schemeClr val="bg1"/>
                </a:solidFill>
                <a:latin typeface="Public Sans"/>
              </a:rPr>
              <a:t> 2005, </a:t>
            </a:r>
            <a:r>
              <a:rPr lang="en-US" dirty="0" err="1">
                <a:solidFill>
                  <a:schemeClr val="bg1"/>
                </a:solidFill>
                <a:latin typeface="Public Sans"/>
              </a:rPr>
              <a:t>Birnstiel</a:t>
            </a:r>
            <a:r>
              <a:rPr lang="en-US" dirty="0">
                <a:solidFill>
                  <a:schemeClr val="bg1"/>
                </a:solidFill>
                <a:latin typeface="Public Sans"/>
              </a:rPr>
              <a:t> et al. 2012)</a:t>
            </a:r>
          </a:p>
        </p:txBody>
      </p:sp>
      <p:sp>
        <p:nvSpPr>
          <p:cNvPr id="2" name="Footer Placeholder 1">
            <a:extLst>
              <a:ext uri="{FF2B5EF4-FFF2-40B4-BE49-F238E27FC236}">
                <a16:creationId xmlns:a16="http://schemas.microsoft.com/office/drawing/2014/main" id="{820B6D6B-BDF1-1D45-8260-7EF2BDB2EDC1}"/>
              </a:ext>
            </a:extLst>
          </p:cNvPr>
          <p:cNvSpPr>
            <a:spLocks noGrp="1"/>
          </p:cNvSpPr>
          <p:nvPr>
            <p:ph type="ftr" sz="quarter" idx="11"/>
          </p:nvPr>
        </p:nvSpPr>
        <p:spPr/>
        <p:txBody>
          <a:bodyPr/>
          <a:lstStyle/>
          <a:p>
            <a:r>
              <a:rPr lang="en-US" dirty="0"/>
              <a:t>Marion </a:t>
            </a:r>
            <a:r>
              <a:rPr lang="en-US" dirty="0" err="1"/>
              <a:t>Villenave</a:t>
            </a:r>
            <a:r>
              <a:rPr lang="en-US" dirty="0"/>
              <a:t> – IEEE Buenaventura Spring Mixer  05/04/2023</a:t>
            </a:r>
          </a:p>
        </p:txBody>
      </p:sp>
    </p:spTree>
    <p:extLst>
      <p:ext uri="{BB962C8B-B14F-4D97-AF65-F5344CB8AC3E}">
        <p14:creationId xmlns:p14="http://schemas.microsoft.com/office/powerpoint/2010/main" val="39431054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B43D4DA-6009-16F8-FDFB-4678A3628307}"/>
              </a:ext>
            </a:extLst>
          </p:cNvPr>
          <p:cNvSpPr/>
          <p:nvPr/>
        </p:nvSpPr>
        <p:spPr>
          <a:xfrm>
            <a:off x="-9006" y="-38100"/>
            <a:ext cx="18306011" cy="10325100"/>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bg1"/>
              </a:solidFill>
            </a:endParaRPr>
          </a:p>
        </p:txBody>
      </p:sp>
      <p:sp>
        <p:nvSpPr>
          <p:cNvPr id="2" name="Footer Placeholder 1">
            <a:extLst>
              <a:ext uri="{FF2B5EF4-FFF2-40B4-BE49-F238E27FC236}">
                <a16:creationId xmlns:a16="http://schemas.microsoft.com/office/drawing/2014/main" id="{7B2701CF-62F0-114C-813B-902CF05F1AF0}"/>
              </a:ext>
            </a:extLst>
          </p:cNvPr>
          <p:cNvSpPr>
            <a:spLocks noGrp="1"/>
          </p:cNvSpPr>
          <p:nvPr>
            <p:ph type="ftr" sz="quarter" idx="11"/>
          </p:nvPr>
        </p:nvSpPr>
        <p:spPr/>
        <p:txBody>
          <a:bodyPr/>
          <a:lstStyle/>
          <a:p>
            <a:r>
              <a:rPr lang="en-US"/>
              <a:t>Marion Villenave – IEEE Buenaventura Spring Mixer  05/04/2023</a:t>
            </a:r>
          </a:p>
        </p:txBody>
      </p:sp>
      <p:sp>
        <p:nvSpPr>
          <p:cNvPr id="3" name="Slide Number Placeholder 2">
            <a:extLst>
              <a:ext uri="{FF2B5EF4-FFF2-40B4-BE49-F238E27FC236}">
                <a16:creationId xmlns:a16="http://schemas.microsoft.com/office/drawing/2014/main" id="{17116A5A-A9E9-D048-88FE-1C685BAEAA1D}"/>
              </a:ext>
            </a:extLst>
          </p:cNvPr>
          <p:cNvSpPr>
            <a:spLocks noGrp="1"/>
          </p:cNvSpPr>
          <p:nvPr>
            <p:ph type="sldNum" sz="quarter" idx="12"/>
          </p:nvPr>
        </p:nvSpPr>
        <p:spPr/>
        <p:txBody>
          <a:bodyPr/>
          <a:lstStyle/>
          <a:p>
            <a:fld id="{B6F15528-21DE-4FAA-801E-634DDDAF4B2B}" type="slidenum">
              <a:rPr lang="en-US" smtClean="0"/>
              <a:pPr/>
              <a:t>23</a:t>
            </a:fld>
            <a:endParaRPr lang="en-US"/>
          </a:p>
        </p:txBody>
      </p:sp>
      <p:sp>
        <p:nvSpPr>
          <p:cNvPr id="9" name="TextBox 5">
            <a:extLst>
              <a:ext uri="{FF2B5EF4-FFF2-40B4-BE49-F238E27FC236}">
                <a16:creationId xmlns:a16="http://schemas.microsoft.com/office/drawing/2014/main" id="{0E688A4B-F0BB-7744-86B7-E0AD33C4B978}"/>
              </a:ext>
            </a:extLst>
          </p:cNvPr>
          <p:cNvSpPr txBox="1"/>
          <p:nvPr/>
        </p:nvSpPr>
        <p:spPr>
          <a:xfrm>
            <a:off x="1733428" y="3070776"/>
            <a:ext cx="16325972" cy="1269771"/>
          </a:xfrm>
          <a:prstGeom prst="rect">
            <a:avLst/>
          </a:prstGeom>
        </p:spPr>
        <p:txBody>
          <a:bodyPr wrap="square" lIns="0" tIns="0" rIns="0" bIns="0" rtlCol="0" anchor="t">
            <a:spAutoFit/>
          </a:bodyPr>
          <a:lstStyle/>
          <a:p>
            <a:pPr lvl="0" algn="l">
              <a:lnSpc>
                <a:spcPts val="3359"/>
              </a:lnSpc>
              <a:spcBef>
                <a:spcPct val="0"/>
              </a:spcBef>
            </a:pPr>
            <a:r>
              <a:rPr lang="en-US" sz="2400" dirty="0">
                <a:solidFill>
                  <a:schemeClr val="bg1"/>
                </a:solidFill>
                <a:latin typeface="Public Sans"/>
              </a:rPr>
              <a:t>2 giant planets orbiting inside the cavity of PDS 70</a:t>
            </a:r>
          </a:p>
          <a:p>
            <a:pPr lvl="0" algn="l">
              <a:lnSpc>
                <a:spcPts val="3359"/>
              </a:lnSpc>
              <a:spcBef>
                <a:spcPct val="0"/>
              </a:spcBef>
            </a:pPr>
            <a:r>
              <a:rPr lang="en-US" sz="2400" dirty="0" err="1">
                <a:solidFill>
                  <a:schemeClr val="bg1"/>
                </a:solidFill>
                <a:latin typeface="Public Sans"/>
              </a:rPr>
              <a:t>M</a:t>
            </a:r>
            <a:r>
              <a:rPr lang="en-US" sz="2400" baseline="-25000" dirty="0" err="1">
                <a:solidFill>
                  <a:schemeClr val="bg1"/>
                </a:solidFill>
                <a:latin typeface="Public Sans"/>
              </a:rPr>
              <a:t>planet</a:t>
            </a:r>
            <a:r>
              <a:rPr lang="en-US" sz="2400" dirty="0">
                <a:solidFill>
                  <a:schemeClr val="bg1"/>
                </a:solidFill>
                <a:latin typeface="Public Sans"/>
              </a:rPr>
              <a:t> &gt; 10 M</a:t>
            </a:r>
            <a:r>
              <a:rPr lang="en-US" sz="2400" baseline="-25000" dirty="0">
                <a:solidFill>
                  <a:schemeClr val="bg1"/>
                </a:solidFill>
                <a:latin typeface="Public Sans"/>
              </a:rPr>
              <a:t>J</a:t>
            </a:r>
            <a:r>
              <a:rPr lang="en-US" sz="2400" dirty="0">
                <a:solidFill>
                  <a:schemeClr val="bg1"/>
                </a:solidFill>
                <a:latin typeface="Public Sans"/>
              </a:rPr>
              <a:t> for both</a:t>
            </a:r>
          </a:p>
          <a:p>
            <a:pPr lvl="0">
              <a:lnSpc>
                <a:spcPts val="3359"/>
              </a:lnSpc>
              <a:spcBef>
                <a:spcPct val="0"/>
              </a:spcBef>
            </a:pPr>
            <a:r>
              <a:rPr lang="en-US" sz="2400" u="none" dirty="0">
                <a:solidFill>
                  <a:schemeClr val="bg1"/>
                </a:solidFill>
                <a:latin typeface="Public Sans"/>
              </a:rPr>
              <a:t>Radius 22 au &amp; 34 au</a:t>
            </a:r>
            <a:endParaRPr lang="en-US" sz="2400" b="1" i="1" u="none" dirty="0">
              <a:solidFill>
                <a:schemeClr val="bg1"/>
              </a:solidFill>
              <a:latin typeface="Public Sans"/>
            </a:endParaRPr>
          </a:p>
        </p:txBody>
      </p:sp>
      <p:sp>
        <p:nvSpPr>
          <p:cNvPr id="10" name="TextBox 6">
            <a:extLst>
              <a:ext uri="{FF2B5EF4-FFF2-40B4-BE49-F238E27FC236}">
                <a16:creationId xmlns:a16="http://schemas.microsoft.com/office/drawing/2014/main" id="{E1B7CC35-8A3C-7C48-9619-6CE7D2488E7A}"/>
              </a:ext>
            </a:extLst>
          </p:cNvPr>
          <p:cNvSpPr txBox="1"/>
          <p:nvPr/>
        </p:nvSpPr>
        <p:spPr>
          <a:xfrm>
            <a:off x="1733428" y="2558618"/>
            <a:ext cx="5606795" cy="456151"/>
          </a:xfrm>
          <a:prstGeom prst="rect">
            <a:avLst/>
          </a:prstGeom>
        </p:spPr>
        <p:txBody>
          <a:bodyPr wrap="square" lIns="0" tIns="0" rIns="0" bIns="0" rtlCol="0" anchor="t">
            <a:spAutoFit/>
          </a:bodyPr>
          <a:lstStyle/>
          <a:p>
            <a:pPr marL="0" lvl="0" indent="0" algn="l">
              <a:lnSpc>
                <a:spcPts val="3850"/>
              </a:lnSpc>
              <a:spcBef>
                <a:spcPct val="0"/>
              </a:spcBef>
            </a:pPr>
            <a:r>
              <a:rPr lang="en-US" sz="2750" u="none" dirty="0">
                <a:solidFill>
                  <a:schemeClr val="bg1"/>
                </a:solidFill>
                <a:latin typeface="Public Sans Bold"/>
              </a:rPr>
              <a:t>PDS 70</a:t>
            </a:r>
          </a:p>
        </p:txBody>
      </p:sp>
      <p:grpSp>
        <p:nvGrpSpPr>
          <p:cNvPr id="11" name="Group 11">
            <a:extLst>
              <a:ext uri="{FF2B5EF4-FFF2-40B4-BE49-F238E27FC236}">
                <a16:creationId xmlns:a16="http://schemas.microsoft.com/office/drawing/2014/main" id="{6D722B23-A9C9-FA49-8E72-C099728FB63D}"/>
              </a:ext>
            </a:extLst>
          </p:cNvPr>
          <p:cNvGrpSpPr/>
          <p:nvPr/>
        </p:nvGrpSpPr>
        <p:grpSpPr>
          <a:xfrm rot="-5400000">
            <a:off x="1186899" y="2729504"/>
            <a:ext cx="284377" cy="194537"/>
            <a:chOff x="0" y="0"/>
            <a:chExt cx="1930400" cy="1297940"/>
          </a:xfrm>
          <a:solidFill>
            <a:srgbClr val="FFC000"/>
          </a:solidFill>
        </p:grpSpPr>
        <p:sp>
          <p:nvSpPr>
            <p:cNvPr id="12" name="Freeform 12">
              <a:extLst>
                <a:ext uri="{FF2B5EF4-FFF2-40B4-BE49-F238E27FC236}">
                  <a16:creationId xmlns:a16="http://schemas.microsoft.com/office/drawing/2014/main" id="{FBCCA2D1-83E9-3E4E-9862-53398FD2514D}"/>
                </a:ext>
              </a:extLst>
            </p:cNvPr>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grpFill/>
          </p:spPr>
        </p:sp>
      </p:grpSp>
      <p:pic>
        <p:nvPicPr>
          <p:cNvPr id="13" name="Picture 12">
            <a:extLst>
              <a:ext uri="{FF2B5EF4-FFF2-40B4-BE49-F238E27FC236}">
                <a16:creationId xmlns:a16="http://schemas.microsoft.com/office/drawing/2014/main" id="{BD296F02-60AD-CE4C-8DD4-2C993CD21B7C}"/>
              </a:ext>
            </a:extLst>
          </p:cNvPr>
          <p:cNvPicPr>
            <a:picLocks noChangeAspect="1"/>
          </p:cNvPicPr>
          <p:nvPr/>
        </p:nvPicPr>
        <p:blipFill>
          <a:blip r:embed="rId3"/>
          <a:stretch>
            <a:fillRect/>
          </a:stretch>
        </p:blipFill>
        <p:spPr>
          <a:xfrm>
            <a:off x="6018922" y="3796102"/>
            <a:ext cx="5868278" cy="5932237"/>
          </a:xfrm>
          <a:prstGeom prst="rect">
            <a:avLst/>
          </a:prstGeom>
        </p:spPr>
      </p:pic>
      <p:pic>
        <p:nvPicPr>
          <p:cNvPr id="14" name="Picture 2">
            <a:extLst>
              <a:ext uri="{FF2B5EF4-FFF2-40B4-BE49-F238E27FC236}">
                <a16:creationId xmlns:a16="http://schemas.microsoft.com/office/drawing/2014/main" id="{3F5BFF2F-726E-314B-BEB4-8F644AE0A76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764" t="7811" r="8740" b="7785"/>
          <a:stretch/>
        </p:blipFill>
        <p:spPr bwMode="auto">
          <a:xfrm>
            <a:off x="11887200" y="3781555"/>
            <a:ext cx="6019800" cy="6085411"/>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5EFEBC76-ECE0-9646-A4C8-D05203BEE257}"/>
              </a:ext>
            </a:extLst>
          </p:cNvPr>
          <p:cNvSpPr/>
          <p:nvPr/>
        </p:nvSpPr>
        <p:spPr>
          <a:xfrm>
            <a:off x="14638292" y="9679171"/>
            <a:ext cx="3677417" cy="369332"/>
          </a:xfrm>
          <a:prstGeom prst="rect">
            <a:avLst/>
          </a:prstGeom>
        </p:spPr>
        <p:txBody>
          <a:bodyPr wrap="none">
            <a:spAutoFit/>
          </a:bodyPr>
          <a:lstStyle/>
          <a:p>
            <a:r>
              <a:rPr lang="en-US" dirty="0">
                <a:solidFill>
                  <a:schemeClr val="bg1"/>
                </a:solidFill>
              </a:rPr>
              <a:t>Müller et al. 2018, </a:t>
            </a:r>
            <a:r>
              <a:rPr lang="en-US" dirty="0" err="1">
                <a:solidFill>
                  <a:schemeClr val="bg1"/>
                </a:solidFill>
              </a:rPr>
              <a:t>Benisty</a:t>
            </a:r>
            <a:r>
              <a:rPr lang="en-US" dirty="0">
                <a:solidFill>
                  <a:schemeClr val="bg1"/>
                </a:solidFill>
              </a:rPr>
              <a:t> et al. 2021</a:t>
            </a:r>
          </a:p>
        </p:txBody>
      </p:sp>
      <p:sp>
        <p:nvSpPr>
          <p:cNvPr id="17" name="TextBox 2">
            <a:extLst>
              <a:ext uri="{FF2B5EF4-FFF2-40B4-BE49-F238E27FC236}">
                <a16:creationId xmlns:a16="http://schemas.microsoft.com/office/drawing/2014/main" id="{5CEC273C-84F7-5EDB-8F88-0175D779BBD8}"/>
              </a:ext>
            </a:extLst>
          </p:cNvPr>
          <p:cNvSpPr txBox="1"/>
          <p:nvPr/>
        </p:nvSpPr>
        <p:spPr>
          <a:xfrm>
            <a:off x="1587044" y="558660"/>
            <a:ext cx="16472356" cy="1730089"/>
          </a:xfrm>
          <a:prstGeom prst="rect">
            <a:avLst/>
          </a:prstGeom>
        </p:spPr>
        <p:txBody>
          <a:bodyPr wrap="square" lIns="0" tIns="0" rIns="0" bIns="0" rtlCol="0" anchor="t">
            <a:spAutoFit/>
          </a:bodyPr>
          <a:lstStyle/>
          <a:p>
            <a:pPr>
              <a:lnSpc>
                <a:spcPts val="6959"/>
              </a:lnSpc>
            </a:pPr>
            <a:r>
              <a:rPr lang="en-US" sz="5400" dirty="0">
                <a:solidFill>
                  <a:schemeClr val="bg1"/>
                </a:solidFill>
                <a:latin typeface="Public Sans Bold"/>
              </a:rPr>
              <a:t>Best (and only) example of planet directly detected within a protoplanetary disk </a:t>
            </a:r>
          </a:p>
        </p:txBody>
      </p:sp>
      <p:sp>
        <p:nvSpPr>
          <p:cNvPr id="18" name="TextBox 4">
            <a:extLst>
              <a:ext uri="{FF2B5EF4-FFF2-40B4-BE49-F238E27FC236}">
                <a16:creationId xmlns:a16="http://schemas.microsoft.com/office/drawing/2014/main" id="{436F1A88-625B-CFA5-6A7C-2008E09E4B5D}"/>
              </a:ext>
            </a:extLst>
          </p:cNvPr>
          <p:cNvSpPr txBox="1"/>
          <p:nvPr/>
        </p:nvSpPr>
        <p:spPr>
          <a:xfrm>
            <a:off x="6172200" y="3848100"/>
            <a:ext cx="5665925" cy="956287"/>
          </a:xfrm>
          <a:prstGeom prst="rect">
            <a:avLst/>
          </a:prstGeom>
          <a:solidFill>
            <a:srgbClr val="950000"/>
          </a:solidFill>
        </p:spPr>
        <p:txBody>
          <a:bodyPr wrap="square" lIns="0" tIns="0" rIns="0" bIns="0" rtlCol="0" anchor="t">
            <a:spAutoFit/>
          </a:bodyPr>
          <a:lstStyle/>
          <a:p>
            <a:pPr marL="0" lvl="0" indent="0" algn="ctr">
              <a:lnSpc>
                <a:spcPts val="3850"/>
              </a:lnSpc>
              <a:spcBef>
                <a:spcPct val="0"/>
              </a:spcBef>
            </a:pPr>
            <a:r>
              <a:rPr lang="en-US" sz="2750" u="none" dirty="0">
                <a:solidFill>
                  <a:schemeClr val="bg1"/>
                </a:solidFill>
                <a:latin typeface="Public Sans Bold"/>
              </a:rPr>
              <a:t>VLT/SPHERE</a:t>
            </a:r>
          </a:p>
          <a:p>
            <a:pPr marL="0" lvl="0" indent="0" algn="ctr">
              <a:lnSpc>
                <a:spcPts val="3850"/>
              </a:lnSpc>
              <a:spcBef>
                <a:spcPct val="0"/>
              </a:spcBef>
            </a:pPr>
            <a:r>
              <a:rPr lang="en-US" sz="2750" dirty="0">
                <a:solidFill>
                  <a:schemeClr val="bg1"/>
                </a:solidFill>
                <a:latin typeface="Public Sans Bold"/>
              </a:rPr>
              <a:t>IR observations, small grains</a:t>
            </a:r>
            <a:endParaRPr lang="en-US" sz="2750" u="none" dirty="0">
              <a:solidFill>
                <a:schemeClr val="bg1"/>
              </a:solidFill>
              <a:latin typeface="Public Sans Bold"/>
            </a:endParaRPr>
          </a:p>
        </p:txBody>
      </p:sp>
      <p:sp>
        <p:nvSpPr>
          <p:cNvPr id="19" name="TextBox 4">
            <a:extLst>
              <a:ext uri="{FF2B5EF4-FFF2-40B4-BE49-F238E27FC236}">
                <a16:creationId xmlns:a16="http://schemas.microsoft.com/office/drawing/2014/main" id="{D0EBC047-8F36-9E22-A449-ED2A367FC899}"/>
              </a:ext>
            </a:extLst>
          </p:cNvPr>
          <p:cNvSpPr txBox="1"/>
          <p:nvPr/>
        </p:nvSpPr>
        <p:spPr>
          <a:xfrm>
            <a:off x="11891795" y="3806187"/>
            <a:ext cx="5862805" cy="956287"/>
          </a:xfrm>
          <a:prstGeom prst="rect">
            <a:avLst/>
          </a:prstGeom>
        </p:spPr>
        <p:txBody>
          <a:bodyPr wrap="square" lIns="0" tIns="0" rIns="0" bIns="0" rtlCol="0" anchor="t">
            <a:spAutoFit/>
          </a:bodyPr>
          <a:lstStyle/>
          <a:p>
            <a:pPr marL="0" lvl="0" indent="0" algn="ctr">
              <a:lnSpc>
                <a:spcPts val="3850"/>
              </a:lnSpc>
              <a:spcBef>
                <a:spcPct val="0"/>
              </a:spcBef>
            </a:pPr>
            <a:r>
              <a:rPr lang="en-US" sz="2750" u="none" dirty="0">
                <a:solidFill>
                  <a:schemeClr val="bg1"/>
                </a:solidFill>
                <a:latin typeface="Public Sans Bold"/>
              </a:rPr>
              <a:t>ALMA</a:t>
            </a:r>
          </a:p>
          <a:p>
            <a:pPr marL="0" lvl="0" indent="0" algn="ctr">
              <a:lnSpc>
                <a:spcPts val="3850"/>
              </a:lnSpc>
              <a:spcBef>
                <a:spcPct val="0"/>
              </a:spcBef>
            </a:pPr>
            <a:r>
              <a:rPr lang="en-US" sz="2750" dirty="0">
                <a:solidFill>
                  <a:schemeClr val="bg1"/>
                </a:solidFill>
                <a:latin typeface="Public Sans Bold"/>
              </a:rPr>
              <a:t>mm observations, larger grains</a:t>
            </a:r>
            <a:endParaRPr lang="en-US" sz="2750" u="none" dirty="0">
              <a:solidFill>
                <a:schemeClr val="bg1"/>
              </a:solidFill>
              <a:latin typeface="Public Sans Bold"/>
            </a:endParaRPr>
          </a:p>
        </p:txBody>
      </p:sp>
    </p:spTree>
    <p:extLst>
      <p:ext uri="{BB962C8B-B14F-4D97-AF65-F5344CB8AC3E}">
        <p14:creationId xmlns:p14="http://schemas.microsoft.com/office/powerpoint/2010/main" val="26097072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0A7338B-362D-34F7-DEB4-79DAA34155A8}"/>
              </a:ext>
            </a:extLst>
          </p:cNvPr>
          <p:cNvSpPr/>
          <p:nvPr/>
        </p:nvSpPr>
        <p:spPr>
          <a:xfrm>
            <a:off x="-9006" y="-38100"/>
            <a:ext cx="18306011" cy="10325100"/>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bg1"/>
              </a:solidFill>
            </a:endParaRPr>
          </a:p>
        </p:txBody>
      </p:sp>
      <p:sp>
        <p:nvSpPr>
          <p:cNvPr id="2" name="Footer Placeholder 1">
            <a:extLst>
              <a:ext uri="{FF2B5EF4-FFF2-40B4-BE49-F238E27FC236}">
                <a16:creationId xmlns:a16="http://schemas.microsoft.com/office/drawing/2014/main" id="{7B2701CF-62F0-114C-813B-902CF05F1AF0}"/>
              </a:ext>
            </a:extLst>
          </p:cNvPr>
          <p:cNvSpPr>
            <a:spLocks noGrp="1"/>
          </p:cNvSpPr>
          <p:nvPr>
            <p:ph type="ftr" sz="quarter" idx="11"/>
          </p:nvPr>
        </p:nvSpPr>
        <p:spPr/>
        <p:txBody>
          <a:bodyPr/>
          <a:lstStyle/>
          <a:p>
            <a:r>
              <a:rPr lang="en-US"/>
              <a:t>Marion Villenave – IEEE Buenaventura Spring Mixer  05/04/2023</a:t>
            </a:r>
          </a:p>
        </p:txBody>
      </p:sp>
      <p:sp>
        <p:nvSpPr>
          <p:cNvPr id="3" name="Slide Number Placeholder 2">
            <a:extLst>
              <a:ext uri="{FF2B5EF4-FFF2-40B4-BE49-F238E27FC236}">
                <a16:creationId xmlns:a16="http://schemas.microsoft.com/office/drawing/2014/main" id="{17116A5A-A9E9-D048-88FE-1C685BAEAA1D}"/>
              </a:ext>
            </a:extLst>
          </p:cNvPr>
          <p:cNvSpPr>
            <a:spLocks noGrp="1"/>
          </p:cNvSpPr>
          <p:nvPr>
            <p:ph type="sldNum" sz="quarter" idx="12"/>
          </p:nvPr>
        </p:nvSpPr>
        <p:spPr/>
        <p:txBody>
          <a:bodyPr/>
          <a:lstStyle/>
          <a:p>
            <a:fld id="{B6F15528-21DE-4FAA-801E-634DDDAF4B2B}" type="slidenum">
              <a:rPr lang="en-US" smtClean="0"/>
              <a:pPr/>
              <a:t>24</a:t>
            </a:fld>
            <a:endParaRPr lang="en-US"/>
          </a:p>
        </p:txBody>
      </p:sp>
      <p:sp>
        <p:nvSpPr>
          <p:cNvPr id="9" name="TextBox 5">
            <a:extLst>
              <a:ext uri="{FF2B5EF4-FFF2-40B4-BE49-F238E27FC236}">
                <a16:creationId xmlns:a16="http://schemas.microsoft.com/office/drawing/2014/main" id="{0E688A4B-F0BB-7744-86B7-E0AD33C4B978}"/>
              </a:ext>
            </a:extLst>
          </p:cNvPr>
          <p:cNvSpPr txBox="1"/>
          <p:nvPr/>
        </p:nvSpPr>
        <p:spPr>
          <a:xfrm>
            <a:off x="1733428" y="3070776"/>
            <a:ext cx="16325972" cy="1269771"/>
          </a:xfrm>
          <a:prstGeom prst="rect">
            <a:avLst/>
          </a:prstGeom>
        </p:spPr>
        <p:txBody>
          <a:bodyPr wrap="square" lIns="0" tIns="0" rIns="0" bIns="0" rtlCol="0" anchor="t">
            <a:spAutoFit/>
          </a:bodyPr>
          <a:lstStyle/>
          <a:p>
            <a:pPr lvl="0" algn="l">
              <a:lnSpc>
                <a:spcPts val="3359"/>
              </a:lnSpc>
              <a:spcBef>
                <a:spcPct val="0"/>
              </a:spcBef>
            </a:pPr>
            <a:r>
              <a:rPr lang="en-US" sz="2400" dirty="0">
                <a:solidFill>
                  <a:schemeClr val="bg1"/>
                </a:solidFill>
                <a:latin typeface="Public Sans"/>
              </a:rPr>
              <a:t>2 giant planets orbiting inside the cavity of PDS 70</a:t>
            </a:r>
          </a:p>
          <a:p>
            <a:pPr lvl="0" algn="l">
              <a:lnSpc>
                <a:spcPts val="3359"/>
              </a:lnSpc>
              <a:spcBef>
                <a:spcPct val="0"/>
              </a:spcBef>
            </a:pPr>
            <a:r>
              <a:rPr lang="en-US" sz="2400" dirty="0" err="1">
                <a:solidFill>
                  <a:schemeClr val="bg1"/>
                </a:solidFill>
                <a:latin typeface="Public Sans"/>
              </a:rPr>
              <a:t>M</a:t>
            </a:r>
            <a:r>
              <a:rPr lang="en-US" sz="2400" baseline="-25000" dirty="0" err="1">
                <a:solidFill>
                  <a:schemeClr val="bg1"/>
                </a:solidFill>
                <a:latin typeface="Public Sans"/>
              </a:rPr>
              <a:t>planet</a:t>
            </a:r>
            <a:r>
              <a:rPr lang="en-US" sz="2400" dirty="0">
                <a:solidFill>
                  <a:schemeClr val="bg1"/>
                </a:solidFill>
                <a:latin typeface="Public Sans"/>
              </a:rPr>
              <a:t> &gt; 10 M</a:t>
            </a:r>
            <a:r>
              <a:rPr lang="en-US" sz="2400" baseline="-25000" dirty="0">
                <a:solidFill>
                  <a:schemeClr val="bg1"/>
                </a:solidFill>
                <a:latin typeface="Public Sans"/>
              </a:rPr>
              <a:t>J</a:t>
            </a:r>
            <a:r>
              <a:rPr lang="en-US" sz="2400" dirty="0">
                <a:solidFill>
                  <a:schemeClr val="bg1"/>
                </a:solidFill>
                <a:latin typeface="Public Sans"/>
              </a:rPr>
              <a:t> for both</a:t>
            </a:r>
          </a:p>
          <a:p>
            <a:pPr lvl="0">
              <a:lnSpc>
                <a:spcPts val="3359"/>
              </a:lnSpc>
              <a:spcBef>
                <a:spcPct val="0"/>
              </a:spcBef>
            </a:pPr>
            <a:r>
              <a:rPr lang="en-US" sz="2400" u="none" dirty="0">
                <a:solidFill>
                  <a:schemeClr val="bg1"/>
                </a:solidFill>
                <a:latin typeface="Public Sans"/>
              </a:rPr>
              <a:t>Radius 22 au &amp; 34 au</a:t>
            </a:r>
            <a:endParaRPr lang="en-US" sz="2400" b="1" i="1" u="none" dirty="0">
              <a:solidFill>
                <a:schemeClr val="bg1"/>
              </a:solidFill>
              <a:latin typeface="Public Sans"/>
            </a:endParaRPr>
          </a:p>
        </p:txBody>
      </p:sp>
      <p:sp>
        <p:nvSpPr>
          <p:cNvPr id="10" name="TextBox 6">
            <a:extLst>
              <a:ext uri="{FF2B5EF4-FFF2-40B4-BE49-F238E27FC236}">
                <a16:creationId xmlns:a16="http://schemas.microsoft.com/office/drawing/2014/main" id="{E1B7CC35-8A3C-7C48-9619-6CE7D2488E7A}"/>
              </a:ext>
            </a:extLst>
          </p:cNvPr>
          <p:cNvSpPr txBox="1"/>
          <p:nvPr/>
        </p:nvSpPr>
        <p:spPr>
          <a:xfrm>
            <a:off x="1733428" y="2558618"/>
            <a:ext cx="5606795" cy="456151"/>
          </a:xfrm>
          <a:prstGeom prst="rect">
            <a:avLst/>
          </a:prstGeom>
        </p:spPr>
        <p:txBody>
          <a:bodyPr wrap="square" lIns="0" tIns="0" rIns="0" bIns="0" rtlCol="0" anchor="t">
            <a:spAutoFit/>
          </a:bodyPr>
          <a:lstStyle/>
          <a:p>
            <a:pPr marL="0" lvl="0" indent="0" algn="l">
              <a:lnSpc>
                <a:spcPts val="3850"/>
              </a:lnSpc>
              <a:spcBef>
                <a:spcPct val="0"/>
              </a:spcBef>
            </a:pPr>
            <a:r>
              <a:rPr lang="en-US" sz="2750" u="none" dirty="0">
                <a:solidFill>
                  <a:schemeClr val="bg1"/>
                </a:solidFill>
                <a:latin typeface="Public Sans Bold"/>
              </a:rPr>
              <a:t>PDS 70</a:t>
            </a:r>
          </a:p>
        </p:txBody>
      </p:sp>
      <p:grpSp>
        <p:nvGrpSpPr>
          <p:cNvPr id="11" name="Group 11">
            <a:extLst>
              <a:ext uri="{FF2B5EF4-FFF2-40B4-BE49-F238E27FC236}">
                <a16:creationId xmlns:a16="http://schemas.microsoft.com/office/drawing/2014/main" id="{6D722B23-A9C9-FA49-8E72-C099728FB63D}"/>
              </a:ext>
            </a:extLst>
          </p:cNvPr>
          <p:cNvGrpSpPr/>
          <p:nvPr/>
        </p:nvGrpSpPr>
        <p:grpSpPr>
          <a:xfrm rot="-5400000">
            <a:off x="1186899" y="2729504"/>
            <a:ext cx="284377" cy="194537"/>
            <a:chOff x="0" y="0"/>
            <a:chExt cx="1930400" cy="1297940"/>
          </a:xfrm>
          <a:solidFill>
            <a:srgbClr val="FFC000"/>
          </a:solidFill>
        </p:grpSpPr>
        <p:sp>
          <p:nvSpPr>
            <p:cNvPr id="12" name="Freeform 12">
              <a:extLst>
                <a:ext uri="{FF2B5EF4-FFF2-40B4-BE49-F238E27FC236}">
                  <a16:creationId xmlns:a16="http://schemas.microsoft.com/office/drawing/2014/main" id="{FBCCA2D1-83E9-3E4E-9862-53398FD2514D}"/>
                </a:ext>
              </a:extLst>
            </p:cNvPr>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grpFill/>
          </p:spPr>
        </p:sp>
      </p:grpSp>
      <p:sp>
        <p:nvSpPr>
          <p:cNvPr id="16" name="TextBox 5">
            <a:extLst>
              <a:ext uri="{FF2B5EF4-FFF2-40B4-BE49-F238E27FC236}">
                <a16:creationId xmlns:a16="http://schemas.microsoft.com/office/drawing/2014/main" id="{C3B4B6DA-9161-444C-B455-2B39220B0A89}"/>
              </a:ext>
            </a:extLst>
          </p:cNvPr>
          <p:cNvSpPr txBox="1"/>
          <p:nvPr/>
        </p:nvSpPr>
        <p:spPr>
          <a:xfrm>
            <a:off x="1733428" y="5884842"/>
            <a:ext cx="9391772" cy="3885872"/>
          </a:xfrm>
          <a:prstGeom prst="rect">
            <a:avLst/>
          </a:prstGeom>
        </p:spPr>
        <p:txBody>
          <a:bodyPr wrap="square" lIns="0" tIns="0" rIns="0" bIns="0" rtlCol="0" anchor="t">
            <a:spAutoFit/>
          </a:bodyPr>
          <a:lstStyle/>
          <a:p>
            <a:pPr lvl="0" algn="l">
              <a:lnSpc>
                <a:spcPts val="3359"/>
              </a:lnSpc>
              <a:spcBef>
                <a:spcPct val="0"/>
              </a:spcBef>
            </a:pPr>
            <a:r>
              <a:rPr lang="en-US" sz="2400" dirty="0">
                <a:solidFill>
                  <a:schemeClr val="bg1"/>
                </a:solidFill>
                <a:latin typeface="Public Sans"/>
              </a:rPr>
              <a:t>Direct images searches have not detected strong evidence of planets in other disks</a:t>
            </a:r>
          </a:p>
          <a:p>
            <a:pPr lvl="0" algn="l">
              <a:lnSpc>
                <a:spcPts val="3359"/>
              </a:lnSpc>
              <a:spcBef>
                <a:spcPct val="0"/>
              </a:spcBef>
            </a:pPr>
            <a:r>
              <a:rPr lang="en-US" sz="2400" dirty="0">
                <a:solidFill>
                  <a:schemeClr val="bg1"/>
                </a:solidFill>
                <a:latin typeface="Public Sans"/>
              </a:rPr>
              <a:t> </a:t>
            </a:r>
          </a:p>
          <a:p>
            <a:pPr lvl="0" algn="l">
              <a:lnSpc>
                <a:spcPts val="3359"/>
              </a:lnSpc>
              <a:spcBef>
                <a:spcPct val="0"/>
              </a:spcBef>
            </a:pPr>
            <a:r>
              <a:rPr lang="en-US" sz="2400" dirty="0">
                <a:solidFill>
                  <a:schemeClr val="bg1"/>
                </a:solidFill>
                <a:latin typeface="Public Sans"/>
              </a:rPr>
              <a:t>The predicted planetary masses are still below the capabilities of current instruments</a:t>
            </a:r>
          </a:p>
          <a:p>
            <a:pPr lvl="0" algn="l">
              <a:lnSpc>
                <a:spcPts val="3359"/>
              </a:lnSpc>
              <a:spcBef>
                <a:spcPct val="0"/>
              </a:spcBef>
            </a:pPr>
            <a:endParaRPr lang="en-US" sz="2400" dirty="0">
              <a:solidFill>
                <a:schemeClr val="bg1"/>
              </a:solidFill>
              <a:latin typeface="Public Sans"/>
            </a:endParaRPr>
          </a:p>
          <a:p>
            <a:pPr lvl="0" algn="l">
              <a:lnSpc>
                <a:spcPts val="3359"/>
              </a:lnSpc>
              <a:spcBef>
                <a:spcPct val="0"/>
              </a:spcBef>
            </a:pPr>
            <a:r>
              <a:rPr lang="en-US" sz="2400" dirty="0">
                <a:solidFill>
                  <a:schemeClr val="bg1"/>
                </a:solidFill>
                <a:latin typeface="Public Sans"/>
              </a:rPr>
              <a:t>Future instruments (ELTs) would be more sensitive to planets in disks</a:t>
            </a:r>
          </a:p>
          <a:p>
            <a:pPr lvl="0" algn="l">
              <a:lnSpc>
                <a:spcPts val="3359"/>
              </a:lnSpc>
              <a:spcBef>
                <a:spcPct val="0"/>
              </a:spcBef>
            </a:pPr>
            <a:r>
              <a:rPr lang="en-US" sz="2400" dirty="0">
                <a:solidFill>
                  <a:schemeClr val="bg1"/>
                </a:solidFill>
                <a:latin typeface="Public Sans"/>
              </a:rPr>
              <a:t> </a:t>
            </a:r>
            <a:endParaRPr lang="en-US" sz="2400" b="1" i="1" u="none" dirty="0">
              <a:solidFill>
                <a:schemeClr val="bg1"/>
              </a:solidFill>
              <a:latin typeface="Public Sans"/>
            </a:endParaRPr>
          </a:p>
        </p:txBody>
      </p:sp>
      <p:sp>
        <p:nvSpPr>
          <p:cNvPr id="17" name="TextBox 6">
            <a:extLst>
              <a:ext uri="{FF2B5EF4-FFF2-40B4-BE49-F238E27FC236}">
                <a16:creationId xmlns:a16="http://schemas.microsoft.com/office/drawing/2014/main" id="{E0F9A40F-1A3A-D440-9E62-AA08B7031CE5}"/>
              </a:ext>
            </a:extLst>
          </p:cNvPr>
          <p:cNvSpPr txBox="1"/>
          <p:nvPr/>
        </p:nvSpPr>
        <p:spPr>
          <a:xfrm>
            <a:off x="1733428" y="5372684"/>
            <a:ext cx="5606795" cy="456151"/>
          </a:xfrm>
          <a:prstGeom prst="rect">
            <a:avLst/>
          </a:prstGeom>
        </p:spPr>
        <p:txBody>
          <a:bodyPr wrap="square" lIns="0" tIns="0" rIns="0" bIns="0" rtlCol="0" anchor="t">
            <a:spAutoFit/>
          </a:bodyPr>
          <a:lstStyle/>
          <a:p>
            <a:pPr marL="0" lvl="0" indent="0" algn="l">
              <a:lnSpc>
                <a:spcPts val="3850"/>
              </a:lnSpc>
              <a:spcBef>
                <a:spcPct val="0"/>
              </a:spcBef>
            </a:pPr>
            <a:r>
              <a:rPr lang="en-US" sz="2750" u="none" dirty="0">
                <a:solidFill>
                  <a:schemeClr val="bg1"/>
                </a:solidFill>
                <a:latin typeface="Public Sans Bold"/>
              </a:rPr>
              <a:t>No: every othe</a:t>
            </a:r>
            <a:r>
              <a:rPr lang="en-US" sz="2750" dirty="0">
                <a:solidFill>
                  <a:schemeClr val="bg1"/>
                </a:solidFill>
                <a:latin typeface="Public Sans Bold"/>
              </a:rPr>
              <a:t>r disk</a:t>
            </a:r>
            <a:endParaRPr lang="en-US" sz="2750" u="none" dirty="0">
              <a:solidFill>
                <a:schemeClr val="bg1"/>
              </a:solidFill>
              <a:latin typeface="Public Sans Bold"/>
            </a:endParaRPr>
          </a:p>
        </p:txBody>
      </p:sp>
      <p:grpSp>
        <p:nvGrpSpPr>
          <p:cNvPr id="18" name="Group 11">
            <a:extLst>
              <a:ext uri="{FF2B5EF4-FFF2-40B4-BE49-F238E27FC236}">
                <a16:creationId xmlns:a16="http://schemas.microsoft.com/office/drawing/2014/main" id="{8DA20771-E8D2-6F4E-AF75-F3224EF7C57F}"/>
              </a:ext>
            </a:extLst>
          </p:cNvPr>
          <p:cNvGrpSpPr/>
          <p:nvPr/>
        </p:nvGrpSpPr>
        <p:grpSpPr>
          <a:xfrm rot="-5400000">
            <a:off x="1186899" y="5543570"/>
            <a:ext cx="284377" cy="194537"/>
            <a:chOff x="0" y="0"/>
            <a:chExt cx="1930400" cy="1297940"/>
          </a:xfrm>
          <a:solidFill>
            <a:srgbClr val="FFC000"/>
          </a:solidFill>
        </p:grpSpPr>
        <p:sp>
          <p:nvSpPr>
            <p:cNvPr id="19" name="Freeform 12">
              <a:extLst>
                <a:ext uri="{FF2B5EF4-FFF2-40B4-BE49-F238E27FC236}">
                  <a16:creationId xmlns:a16="http://schemas.microsoft.com/office/drawing/2014/main" id="{01FDEE1F-DD2D-1245-99C9-C3A6BD4DD3EF}"/>
                </a:ext>
              </a:extLst>
            </p:cNvPr>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grpFill/>
          </p:spPr>
        </p:sp>
      </p:grpSp>
      <p:sp>
        <p:nvSpPr>
          <p:cNvPr id="21" name="Rectangle 20">
            <a:extLst>
              <a:ext uri="{FF2B5EF4-FFF2-40B4-BE49-F238E27FC236}">
                <a16:creationId xmlns:a16="http://schemas.microsoft.com/office/drawing/2014/main" id="{D5DD3F7D-C7D3-0B47-90D4-6DF282DF1F36}"/>
              </a:ext>
            </a:extLst>
          </p:cNvPr>
          <p:cNvSpPr/>
          <p:nvPr/>
        </p:nvSpPr>
        <p:spPr>
          <a:xfrm>
            <a:off x="6429314" y="6344277"/>
            <a:ext cx="4129272" cy="646331"/>
          </a:xfrm>
          <a:prstGeom prst="rect">
            <a:avLst/>
          </a:prstGeom>
        </p:spPr>
        <p:txBody>
          <a:bodyPr wrap="none">
            <a:spAutoFit/>
          </a:bodyPr>
          <a:lstStyle/>
          <a:p>
            <a:r>
              <a:rPr lang="en-US" dirty="0">
                <a:solidFill>
                  <a:schemeClr val="bg1"/>
                </a:solidFill>
              </a:rPr>
              <a:t>Asensio-Torres et al. 2021 (incl. </a:t>
            </a:r>
            <a:r>
              <a:rPr lang="en-US" dirty="0" err="1">
                <a:solidFill>
                  <a:schemeClr val="bg1"/>
                </a:solidFill>
              </a:rPr>
              <a:t>Villenave</a:t>
            </a:r>
            <a:r>
              <a:rPr lang="en-US" dirty="0">
                <a:solidFill>
                  <a:schemeClr val="bg1"/>
                </a:solidFill>
              </a:rPr>
              <a:t>) </a:t>
            </a:r>
          </a:p>
          <a:p>
            <a:r>
              <a:rPr lang="en-US" dirty="0">
                <a:solidFill>
                  <a:schemeClr val="bg1"/>
                </a:solidFill>
              </a:rPr>
              <a:t>Wallack et al. submitted (incl. </a:t>
            </a:r>
            <a:r>
              <a:rPr lang="en-US" dirty="0" err="1">
                <a:solidFill>
                  <a:schemeClr val="bg1"/>
                </a:solidFill>
              </a:rPr>
              <a:t>Villenave</a:t>
            </a:r>
            <a:r>
              <a:rPr lang="en-US" dirty="0">
                <a:solidFill>
                  <a:schemeClr val="bg1"/>
                </a:solidFill>
              </a:rPr>
              <a:t>) </a:t>
            </a:r>
          </a:p>
        </p:txBody>
      </p:sp>
      <p:sp>
        <p:nvSpPr>
          <p:cNvPr id="15" name="TextBox 2">
            <a:extLst>
              <a:ext uri="{FF2B5EF4-FFF2-40B4-BE49-F238E27FC236}">
                <a16:creationId xmlns:a16="http://schemas.microsoft.com/office/drawing/2014/main" id="{60B29863-F863-6656-D8F4-C72D9792DDCC}"/>
              </a:ext>
            </a:extLst>
          </p:cNvPr>
          <p:cNvSpPr txBox="1"/>
          <p:nvPr/>
        </p:nvSpPr>
        <p:spPr>
          <a:xfrm>
            <a:off x="1587044" y="558660"/>
            <a:ext cx="16472356" cy="1717265"/>
          </a:xfrm>
          <a:prstGeom prst="rect">
            <a:avLst/>
          </a:prstGeom>
        </p:spPr>
        <p:txBody>
          <a:bodyPr wrap="square" lIns="0" tIns="0" rIns="0" bIns="0" rtlCol="0" anchor="t">
            <a:spAutoFit/>
          </a:bodyPr>
          <a:lstStyle/>
          <a:p>
            <a:pPr>
              <a:lnSpc>
                <a:spcPts val="6959"/>
              </a:lnSpc>
            </a:pPr>
            <a:r>
              <a:rPr lang="en-US" sz="5400" dirty="0">
                <a:solidFill>
                  <a:schemeClr val="bg1"/>
                </a:solidFill>
                <a:latin typeface="Public Sans Bold"/>
              </a:rPr>
              <a:t>Do we detect planets in protoplanetary disks ?</a:t>
            </a:r>
            <a:endParaRPr lang="en-US" sz="5400" u="none" dirty="0">
              <a:solidFill>
                <a:schemeClr val="bg1"/>
              </a:solidFill>
              <a:latin typeface="Public Sans Bold"/>
            </a:endParaRPr>
          </a:p>
          <a:p>
            <a:pPr>
              <a:lnSpc>
                <a:spcPts val="6959"/>
              </a:lnSpc>
            </a:pPr>
            <a:endParaRPr lang="en-US" sz="5400" dirty="0">
              <a:solidFill>
                <a:schemeClr val="bg1"/>
              </a:solidFill>
              <a:latin typeface="Public Sans Bold"/>
            </a:endParaRPr>
          </a:p>
        </p:txBody>
      </p:sp>
      <p:pic>
        <p:nvPicPr>
          <p:cNvPr id="23" name="Picture 22">
            <a:extLst>
              <a:ext uri="{FF2B5EF4-FFF2-40B4-BE49-F238E27FC236}">
                <a16:creationId xmlns:a16="http://schemas.microsoft.com/office/drawing/2014/main" id="{0EDD7FF9-194A-4D9B-64C3-EDC6AE2402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5469" y="1427846"/>
            <a:ext cx="5493214" cy="8859154"/>
          </a:xfrm>
          <a:prstGeom prst="rect">
            <a:avLst/>
          </a:prstGeom>
        </p:spPr>
      </p:pic>
    </p:spTree>
    <p:extLst>
      <p:ext uri="{BB962C8B-B14F-4D97-AF65-F5344CB8AC3E}">
        <p14:creationId xmlns:p14="http://schemas.microsoft.com/office/powerpoint/2010/main" val="4241849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E39A1C9-0229-1126-844F-7C36A47A5789}"/>
              </a:ext>
            </a:extLst>
          </p:cNvPr>
          <p:cNvSpPr/>
          <p:nvPr/>
        </p:nvSpPr>
        <p:spPr>
          <a:xfrm>
            <a:off x="-18011" y="-1"/>
            <a:ext cx="18306011" cy="10287000"/>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extBox 2"/>
          <p:cNvSpPr txBox="1"/>
          <p:nvPr/>
        </p:nvSpPr>
        <p:spPr>
          <a:xfrm>
            <a:off x="4805659" y="1081683"/>
            <a:ext cx="11073303" cy="832344"/>
          </a:xfrm>
          <a:prstGeom prst="rect">
            <a:avLst/>
          </a:prstGeom>
        </p:spPr>
        <p:txBody>
          <a:bodyPr lIns="0" tIns="0" rIns="0" bIns="0" rtlCol="0" anchor="t">
            <a:spAutoFit/>
          </a:bodyPr>
          <a:lstStyle/>
          <a:p>
            <a:pPr marL="0" lvl="0" indent="0">
              <a:lnSpc>
                <a:spcPts val="6870"/>
              </a:lnSpc>
            </a:pPr>
            <a:r>
              <a:rPr lang="en-US" sz="5725" u="none" dirty="0">
                <a:solidFill>
                  <a:schemeClr val="bg1"/>
                </a:solidFill>
                <a:latin typeface="Public Sans Bold"/>
              </a:rPr>
              <a:t>Summary</a:t>
            </a:r>
          </a:p>
        </p:txBody>
      </p:sp>
      <p:sp>
        <p:nvSpPr>
          <p:cNvPr id="3" name="TextBox 3"/>
          <p:cNvSpPr txBox="1"/>
          <p:nvPr/>
        </p:nvSpPr>
        <p:spPr>
          <a:xfrm>
            <a:off x="4805658" y="6447233"/>
            <a:ext cx="5786142" cy="2141805"/>
          </a:xfrm>
          <a:prstGeom prst="rect">
            <a:avLst/>
          </a:prstGeom>
        </p:spPr>
        <p:txBody>
          <a:bodyPr wrap="square" lIns="0" tIns="0" rIns="0" bIns="0" rtlCol="0" anchor="t">
            <a:spAutoFit/>
          </a:bodyPr>
          <a:lstStyle/>
          <a:p>
            <a:pPr marL="0" lvl="0" indent="0" algn="l">
              <a:lnSpc>
                <a:spcPts val="3359"/>
              </a:lnSpc>
              <a:spcBef>
                <a:spcPct val="0"/>
              </a:spcBef>
            </a:pPr>
            <a:r>
              <a:rPr lang="en-US" sz="2400" u="none" dirty="0">
                <a:solidFill>
                  <a:schemeClr val="bg1"/>
                </a:solidFill>
                <a:latin typeface="Public Sans"/>
              </a:rPr>
              <a:t>Dus</a:t>
            </a:r>
            <a:r>
              <a:rPr lang="en-US" sz="2400" dirty="0">
                <a:solidFill>
                  <a:schemeClr val="bg1"/>
                </a:solidFill>
                <a:latin typeface="Public Sans"/>
              </a:rPr>
              <a:t>t grains can get more vertically concentrated with disk age</a:t>
            </a:r>
          </a:p>
          <a:p>
            <a:pPr marL="0" lvl="0" indent="0" algn="l">
              <a:lnSpc>
                <a:spcPts val="3359"/>
              </a:lnSpc>
              <a:spcBef>
                <a:spcPct val="0"/>
              </a:spcBef>
            </a:pPr>
            <a:endParaRPr lang="en-US" sz="2400" u="none" dirty="0">
              <a:solidFill>
                <a:schemeClr val="bg1"/>
              </a:solidFill>
              <a:latin typeface="Public Sans"/>
            </a:endParaRPr>
          </a:p>
          <a:p>
            <a:pPr marL="0" lvl="0" indent="0" algn="l">
              <a:lnSpc>
                <a:spcPts val="3359"/>
              </a:lnSpc>
              <a:spcBef>
                <a:spcPct val="0"/>
              </a:spcBef>
            </a:pPr>
            <a:r>
              <a:rPr lang="en-US" sz="2400" dirty="0">
                <a:solidFill>
                  <a:schemeClr val="bg1"/>
                </a:solidFill>
                <a:latin typeface="Public Sans"/>
              </a:rPr>
              <a:t>Older disks might be more favorable for efficient planet formation</a:t>
            </a:r>
            <a:endParaRPr lang="en-US" sz="2400" u="none" dirty="0">
              <a:solidFill>
                <a:schemeClr val="bg1"/>
              </a:solidFill>
              <a:latin typeface="Public Sans"/>
            </a:endParaRPr>
          </a:p>
        </p:txBody>
      </p:sp>
      <p:sp>
        <p:nvSpPr>
          <p:cNvPr id="4" name="TextBox 4"/>
          <p:cNvSpPr txBox="1"/>
          <p:nvPr/>
        </p:nvSpPr>
        <p:spPr>
          <a:xfrm>
            <a:off x="4805658" y="5372100"/>
            <a:ext cx="5252741" cy="956287"/>
          </a:xfrm>
          <a:prstGeom prst="rect">
            <a:avLst/>
          </a:prstGeom>
        </p:spPr>
        <p:txBody>
          <a:bodyPr wrap="square" lIns="0" tIns="0" rIns="0" bIns="0" rtlCol="0" anchor="t">
            <a:spAutoFit/>
          </a:bodyPr>
          <a:lstStyle/>
          <a:p>
            <a:pPr marL="0" lvl="0" indent="0" algn="l">
              <a:lnSpc>
                <a:spcPts val="3850"/>
              </a:lnSpc>
              <a:spcBef>
                <a:spcPct val="0"/>
              </a:spcBef>
            </a:pPr>
            <a:r>
              <a:rPr lang="en-US" sz="2750" u="none" dirty="0">
                <a:solidFill>
                  <a:schemeClr val="bg1"/>
                </a:solidFill>
                <a:latin typeface="Public Sans Bold"/>
              </a:rPr>
              <a:t>Vertical extent of protoplanetary disks</a:t>
            </a:r>
          </a:p>
        </p:txBody>
      </p:sp>
      <p:sp>
        <p:nvSpPr>
          <p:cNvPr id="6" name="TextBox 6"/>
          <p:cNvSpPr txBox="1"/>
          <p:nvPr/>
        </p:nvSpPr>
        <p:spPr>
          <a:xfrm>
            <a:off x="4805659" y="2400300"/>
            <a:ext cx="5252740" cy="1956561"/>
          </a:xfrm>
          <a:prstGeom prst="rect">
            <a:avLst/>
          </a:prstGeom>
        </p:spPr>
        <p:txBody>
          <a:bodyPr wrap="square" lIns="0" tIns="0" rIns="0" bIns="0" rtlCol="0" anchor="t">
            <a:spAutoFit/>
          </a:bodyPr>
          <a:lstStyle/>
          <a:p>
            <a:pPr marL="0" lvl="0" indent="0" algn="l">
              <a:lnSpc>
                <a:spcPts val="3850"/>
              </a:lnSpc>
              <a:spcBef>
                <a:spcPct val="0"/>
              </a:spcBef>
            </a:pPr>
            <a:r>
              <a:rPr lang="en-US" sz="2750" u="none" dirty="0">
                <a:solidFill>
                  <a:schemeClr val="bg1"/>
                </a:solidFill>
                <a:latin typeface="Public Sans Bold"/>
              </a:rPr>
              <a:t>Multi-wavelengths analysis of protoplanetary disks can reveal the morphology of different grain populations</a:t>
            </a:r>
          </a:p>
        </p:txBody>
      </p:sp>
      <p:grpSp>
        <p:nvGrpSpPr>
          <p:cNvPr id="11" name="Group 11"/>
          <p:cNvGrpSpPr/>
          <p:nvPr/>
        </p:nvGrpSpPr>
        <p:grpSpPr>
          <a:xfrm rot="-5400000">
            <a:off x="4186515" y="2602194"/>
            <a:ext cx="284377" cy="191206"/>
            <a:chOff x="0" y="0"/>
            <a:chExt cx="1930400" cy="1297940"/>
          </a:xfrm>
          <a:solidFill>
            <a:srgbClr val="FFC000"/>
          </a:solidFill>
        </p:grpSpPr>
        <p:sp>
          <p:nvSpPr>
            <p:cNvPr id="12" name="Freeform 12"/>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grpFill/>
            <a:ln>
              <a:solidFill>
                <a:srgbClr val="FFC000"/>
              </a:solidFill>
            </a:ln>
          </p:spPr>
        </p:sp>
      </p:grpSp>
      <p:grpSp>
        <p:nvGrpSpPr>
          <p:cNvPr id="13" name="Group 13"/>
          <p:cNvGrpSpPr/>
          <p:nvPr/>
        </p:nvGrpSpPr>
        <p:grpSpPr>
          <a:xfrm rot="-5400000">
            <a:off x="4186515" y="5573994"/>
            <a:ext cx="284377" cy="191206"/>
            <a:chOff x="0" y="0"/>
            <a:chExt cx="1930400" cy="1297940"/>
          </a:xfrm>
          <a:solidFill>
            <a:srgbClr val="FFC000"/>
          </a:solidFill>
        </p:grpSpPr>
        <p:sp>
          <p:nvSpPr>
            <p:cNvPr id="14" name="Freeform 14"/>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grpFill/>
            <a:ln>
              <a:solidFill>
                <a:srgbClr val="FFC000"/>
              </a:solidFill>
            </a:ln>
          </p:spPr>
        </p:sp>
      </p:grpSp>
      <p:sp>
        <p:nvSpPr>
          <p:cNvPr id="15" name="TextBox 15"/>
          <p:cNvSpPr txBox="1"/>
          <p:nvPr/>
        </p:nvSpPr>
        <p:spPr>
          <a:xfrm>
            <a:off x="11803415" y="5059095"/>
            <a:ext cx="6204472" cy="2577822"/>
          </a:xfrm>
          <a:prstGeom prst="rect">
            <a:avLst/>
          </a:prstGeom>
        </p:spPr>
        <p:txBody>
          <a:bodyPr wrap="square" lIns="0" tIns="0" rIns="0" bIns="0" rtlCol="0" anchor="t">
            <a:spAutoFit/>
          </a:bodyPr>
          <a:lstStyle/>
          <a:p>
            <a:pPr marL="0" lvl="0" indent="0" algn="l">
              <a:lnSpc>
                <a:spcPts val="3359"/>
              </a:lnSpc>
              <a:spcBef>
                <a:spcPct val="0"/>
              </a:spcBef>
            </a:pPr>
            <a:r>
              <a:rPr lang="en-US" sz="2400" dirty="0">
                <a:solidFill>
                  <a:schemeClr val="bg1"/>
                </a:solidFill>
                <a:latin typeface="Public Sans"/>
              </a:rPr>
              <a:t>The m</a:t>
            </a:r>
            <a:r>
              <a:rPr lang="en-US" sz="2400" u="none" dirty="0">
                <a:solidFill>
                  <a:schemeClr val="bg1"/>
                </a:solidFill>
                <a:latin typeface="Public Sans"/>
              </a:rPr>
              <a:t>any substructures found in disks indicate that planets are already formed at this stage</a:t>
            </a:r>
          </a:p>
          <a:p>
            <a:pPr marL="0" lvl="0" indent="0" algn="l">
              <a:lnSpc>
                <a:spcPts val="3359"/>
              </a:lnSpc>
              <a:spcBef>
                <a:spcPct val="0"/>
              </a:spcBef>
            </a:pPr>
            <a:endParaRPr lang="en-US" sz="2400" dirty="0">
              <a:solidFill>
                <a:schemeClr val="bg1"/>
              </a:solidFill>
              <a:latin typeface="Public Sans"/>
            </a:endParaRPr>
          </a:p>
          <a:p>
            <a:pPr marL="0" lvl="0" indent="0" algn="l">
              <a:lnSpc>
                <a:spcPts val="3359"/>
              </a:lnSpc>
              <a:spcBef>
                <a:spcPct val="0"/>
              </a:spcBef>
            </a:pPr>
            <a:r>
              <a:rPr lang="en-US" sz="2400" dirty="0">
                <a:solidFill>
                  <a:schemeClr val="bg1"/>
                </a:solidFill>
                <a:latin typeface="Public Sans"/>
              </a:rPr>
              <a:t>One example of planet directly observed in a disk – The field is looking for more!</a:t>
            </a:r>
          </a:p>
        </p:txBody>
      </p:sp>
      <p:sp>
        <p:nvSpPr>
          <p:cNvPr id="16" name="TextBox 16"/>
          <p:cNvSpPr txBox="1"/>
          <p:nvPr/>
        </p:nvSpPr>
        <p:spPr>
          <a:xfrm>
            <a:off x="11835917" y="4389962"/>
            <a:ext cx="5701713" cy="456151"/>
          </a:xfrm>
          <a:prstGeom prst="rect">
            <a:avLst/>
          </a:prstGeom>
        </p:spPr>
        <p:txBody>
          <a:bodyPr wrap="square" lIns="0" tIns="0" rIns="0" bIns="0" rtlCol="0" anchor="t">
            <a:spAutoFit/>
          </a:bodyPr>
          <a:lstStyle/>
          <a:p>
            <a:pPr marL="0" lvl="0" indent="0" algn="l">
              <a:lnSpc>
                <a:spcPts val="3850"/>
              </a:lnSpc>
              <a:spcBef>
                <a:spcPct val="0"/>
              </a:spcBef>
            </a:pPr>
            <a:r>
              <a:rPr lang="en-US" sz="2750" u="none" dirty="0">
                <a:solidFill>
                  <a:schemeClr val="bg1"/>
                </a:solidFill>
                <a:latin typeface="Public Sans Bold"/>
              </a:rPr>
              <a:t>Planet formation in disks</a:t>
            </a:r>
          </a:p>
        </p:txBody>
      </p:sp>
      <p:grpSp>
        <p:nvGrpSpPr>
          <p:cNvPr id="21" name="Group 21"/>
          <p:cNvGrpSpPr/>
          <p:nvPr/>
        </p:nvGrpSpPr>
        <p:grpSpPr>
          <a:xfrm rot="-5400000">
            <a:off x="11326070" y="4522433"/>
            <a:ext cx="284377" cy="191206"/>
            <a:chOff x="0" y="0"/>
            <a:chExt cx="1930400" cy="1297940"/>
          </a:xfrm>
          <a:solidFill>
            <a:srgbClr val="FFC000"/>
          </a:solidFill>
        </p:grpSpPr>
        <p:sp>
          <p:nvSpPr>
            <p:cNvPr id="22" name="Freeform 22"/>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grpFill/>
            <a:ln>
              <a:solidFill>
                <a:srgbClr val="FFC000"/>
              </a:solidFill>
            </a:ln>
          </p:spPr>
        </p:sp>
      </p:grpSp>
      <p:sp>
        <p:nvSpPr>
          <p:cNvPr id="29" name="Footer Placeholder 28">
            <a:extLst>
              <a:ext uri="{FF2B5EF4-FFF2-40B4-BE49-F238E27FC236}">
                <a16:creationId xmlns:a16="http://schemas.microsoft.com/office/drawing/2014/main" id="{F78D7796-BD7C-8648-B98E-9FB84CD5B7BA}"/>
              </a:ext>
            </a:extLst>
          </p:cNvPr>
          <p:cNvSpPr>
            <a:spLocks noGrp="1"/>
          </p:cNvSpPr>
          <p:nvPr>
            <p:ph type="ftr" sz="quarter" idx="11"/>
          </p:nvPr>
        </p:nvSpPr>
        <p:spPr/>
        <p:txBody>
          <a:bodyPr/>
          <a:lstStyle/>
          <a:p>
            <a:r>
              <a:rPr lang="en-US"/>
              <a:t>Marion Villenave – IEEE Buenaventura Spring Mixer  05/04/2023</a:t>
            </a:r>
          </a:p>
        </p:txBody>
      </p:sp>
      <p:sp>
        <p:nvSpPr>
          <p:cNvPr id="32" name="Slide Number Placeholder 22">
            <a:extLst>
              <a:ext uri="{FF2B5EF4-FFF2-40B4-BE49-F238E27FC236}">
                <a16:creationId xmlns:a16="http://schemas.microsoft.com/office/drawing/2014/main" id="{EDB4EE55-F312-674A-53C6-AC01C1D4C404}"/>
              </a:ext>
            </a:extLst>
          </p:cNvPr>
          <p:cNvSpPr txBox="1">
            <a:spLocks/>
          </p:cNvSpPr>
          <p:nvPr/>
        </p:nvSpPr>
        <p:spPr>
          <a:xfrm>
            <a:off x="17754600" y="9944100"/>
            <a:ext cx="457200" cy="34395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25</a:t>
            </a:fld>
            <a:endParaRPr lang="en-US"/>
          </a:p>
        </p:txBody>
      </p:sp>
      <p:sp>
        <p:nvSpPr>
          <p:cNvPr id="17" name="Slide Number Placeholder 16">
            <a:extLst>
              <a:ext uri="{FF2B5EF4-FFF2-40B4-BE49-F238E27FC236}">
                <a16:creationId xmlns:a16="http://schemas.microsoft.com/office/drawing/2014/main" id="{5C7D6130-6A9C-D0BC-4BA9-494B73031108}"/>
              </a:ext>
            </a:extLst>
          </p:cNvPr>
          <p:cNvSpPr>
            <a:spLocks noGrp="1"/>
          </p:cNvSpPr>
          <p:nvPr>
            <p:ph type="sldNum" sz="quarter" idx="12"/>
          </p:nvPr>
        </p:nvSpPr>
        <p:spPr/>
        <p:txBody>
          <a:bodyPr/>
          <a:lstStyle/>
          <a:p>
            <a:fld id="{B6F15528-21DE-4FAA-801E-634DDDAF4B2B}" type="slidenum">
              <a:rPr lang="en-US" smtClean="0"/>
              <a:pPr/>
              <a:t>25</a:t>
            </a:fld>
            <a:endParaRPr lang="en-US"/>
          </a:p>
        </p:txBody>
      </p:sp>
      <p:pic>
        <p:nvPicPr>
          <p:cNvPr id="20" name="Picture 19">
            <a:extLst>
              <a:ext uri="{FF2B5EF4-FFF2-40B4-BE49-F238E27FC236}">
                <a16:creationId xmlns:a16="http://schemas.microsoft.com/office/drawing/2014/main" id="{C7215113-3AA6-3094-B49F-0B5469AE7AF1}"/>
              </a:ext>
            </a:extLst>
          </p:cNvPr>
          <p:cNvPicPr>
            <a:picLocks noChangeAspect="1"/>
          </p:cNvPicPr>
          <p:nvPr/>
        </p:nvPicPr>
        <p:blipFill rotWithShape="1">
          <a:blip r:embed="rId3"/>
          <a:srcRect l="74634" t="18226" r="6097" b="45649"/>
          <a:stretch/>
        </p:blipFill>
        <p:spPr>
          <a:xfrm>
            <a:off x="609600" y="7328692"/>
            <a:ext cx="2743200" cy="2074883"/>
          </a:xfrm>
          <a:prstGeom prst="rect">
            <a:avLst/>
          </a:prstGeom>
        </p:spPr>
      </p:pic>
      <p:pic>
        <p:nvPicPr>
          <p:cNvPr id="23" name="Picture 22">
            <a:extLst>
              <a:ext uri="{FF2B5EF4-FFF2-40B4-BE49-F238E27FC236}">
                <a16:creationId xmlns:a16="http://schemas.microsoft.com/office/drawing/2014/main" id="{A244086A-2CCB-0AA1-6D72-8B0A8817270C}"/>
              </a:ext>
            </a:extLst>
          </p:cNvPr>
          <p:cNvPicPr>
            <a:picLocks noChangeAspect="1"/>
          </p:cNvPicPr>
          <p:nvPr/>
        </p:nvPicPr>
        <p:blipFill rotWithShape="1">
          <a:blip r:embed="rId3"/>
          <a:srcRect l="50770" t="10710" r="27250" b="41633"/>
          <a:stretch/>
        </p:blipFill>
        <p:spPr>
          <a:xfrm>
            <a:off x="914400" y="4389773"/>
            <a:ext cx="2743200" cy="2399452"/>
          </a:xfrm>
          <a:prstGeom prst="rect">
            <a:avLst/>
          </a:prstGeom>
        </p:spPr>
      </p:pic>
      <p:pic>
        <p:nvPicPr>
          <p:cNvPr id="24" name="Picture 23">
            <a:extLst>
              <a:ext uri="{FF2B5EF4-FFF2-40B4-BE49-F238E27FC236}">
                <a16:creationId xmlns:a16="http://schemas.microsoft.com/office/drawing/2014/main" id="{DEDB96E4-C0F0-F8A5-60DB-52AE7200EEFC}"/>
              </a:ext>
            </a:extLst>
          </p:cNvPr>
          <p:cNvPicPr>
            <a:picLocks noChangeAspect="1"/>
          </p:cNvPicPr>
          <p:nvPr/>
        </p:nvPicPr>
        <p:blipFill rotWithShape="1">
          <a:blip r:embed="rId3"/>
          <a:srcRect l="27455" t="10079" r="50565" b="41622"/>
          <a:stretch/>
        </p:blipFill>
        <p:spPr>
          <a:xfrm>
            <a:off x="877072" y="1123358"/>
            <a:ext cx="2743200" cy="2431839"/>
          </a:xfrm>
          <a:prstGeom prst="rect">
            <a:avLst/>
          </a:prstGeom>
        </p:spPr>
      </p:pic>
      <p:grpSp>
        <p:nvGrpSpPr>
          <p:cNvPr id="28" name="Group 27">
            <a:extLst>
              <a:ext uri="{FF2B5EF4-FFF2-40B4-BE49-F238E27FC236}">
                <a16:creationId xmlns:a16="http://schemas.microsoft.com/office/drawing/2014/main" id="{79245C1E-D0FD-DF39-1EEA-69452145934F}"/>
              </a:ext>
            </a:extLst>
          </p:cNvPr>
          <p:cNvGrpSpPr>
            <a:grpSpLocks noChangeAspect="1"/>
          </p:cNvGrpSpPr>
          <p:nvPr/>
        </p:nvGrpSpPr>
        <p:grpSpPr>
          <a:xfrm>
            <a:off x="12683300" y="410829"/>
            <a:ext cx="3200400" cy="3158833"/>
            <a:chOff x="764629" y="623813"/>
            <a:chExt cx="2230660" cy="2201688"/>
          </a:xfrm>
        </p:grpSpPr>
        <p:pic>
          <p:nvPicPr>
            <p:cNvPr id="19" name="Picture 18">
              <a:extLst>
                <a:ext uri="{FF2B5EF4-FFF2-40B4-BE49-F238E27FC236}">
                  <a16:creationId xmlns:a16="http://schemas.microsoft.com/office/drawing/2014/main" id="{7AA30435-051A-4708-9156-21FB04C84D35}"/>
                </a:ext>
              </a:extLst>
            </p:cNvPr>
            <p:cNvPicPr>
              <a:picLocks noChangeAspect="1"/>
            </p:cNvPicPr>
            <p:nvPr/>
          </p:nvPicPr>
          <p:blipFill rotWithShape="1">
            <a:blip r:embed="rId3"/>
            <a:srcRect l="5302" t="7602" r="73003" b="37915"/>
            <a:stretch/>
          </p:blipFill>
          <p:spPr>
            <a:xfrm rot="16200000">
              <a:off x="779115" y="609327"/>
              <a:ext cx="2201688" cy="2230660"/>
            </a:xfrm>
            <a:prstGeom prst="rect">
              <a:avLst/>
            </a:prstGeom>
          </p:spPr>
        </p:pic>
        <p:sp>
          <p:nvSpPr>
            <p:cNvPr id="27" name="Rectangle 26">
              <a:extLst>
                <a:ext uri="{FF2B5EF4-FFF2-40B4-BE49-F238E27FC236}">
                  <a16:creationId xmlns:a16="http://schemas.microsoft.com/office/drawing/2014/main" id="{45CCD023-B11F-C857-CB07-146BA9188C49}"/>
                </a:ext>
              </a:extLst>
            </p:cNvPr>
            <p:cNvSpPr/>
            <p:nvPr/>
          </p:nvSpPr>
          <p:spPr>
            <a:xfrm>
              <a:off x="2801298" y="1043746"/>
              <a:ext cx="172914" cy="17561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353930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B1E145-6083-4938-28D9-BB8AC22F655B}"/>
              </a:ext>
            </a:extLst>
          </p:cNvPr>
          <p:cNvSpPr/>
          <p:nvPr/>
        </p:nvSpPr>
        <p:spPr>
          <a:xfrm>
            <a:off x="-18011" y="0"/>
            <a:ext cx="18306011" cy="10287000"/>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026" name="Picture 2" descr="Astronomers get rare peek at early stage of star formation | Astronomy.com">
            <a:extLst>
              <a:ext uri="{FF2B5EF4-FFF2-40B4-BE49-F238E27FC236}">
                <a16:creationId xmlns:a16="http://schemas.microsoft.com/office/drawing/2014/main" id="{0419724A-9424-CBCF-8C18-B5EF031059D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23" t="7693" r="5226" b="12218"/>
          <a:stretch/>
        </p:blipFill>
        <p:spPr bwMode="auto">
          <a:xfrm>
            <a:off x="6055938" y="29632"/>
            <a:ext cx="12045795" cy="10257367"/>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3FB07D87-FE3E-18AF-1543-A4D7BD6DF6E6}"/>
              </a:ext>
            </a:extLst>
          </p:cNvPr>
          <p:cNvSpPr>
            <a:spLocks noGrp="1"/>
          </p:cNvSpPr>
          <p:nvPr>
            <p:ph type="ftr" sz="quarter" idx="11"/>
          </p:nvPr>
        </p:nvSpPr>
        <p:spPr/>
        <p:txBody>
          <a:bodyPr/>
          <a:lstStyle/>
          <a:p>
            <a:r>
              <a:rPr lang="en-US"/>
              <a:t>Marion Villenave – IEEE Buenaventura Spring Mixer  05/04/2023</a:t>
            </a:r>
          </a:p>
        </p:txBody>
      </p:sp>
      <p:sp>
        <p:nvSpPr>
          <p:cNvPr id="3" name="Slide Number Placeholder 2">
            <a:extLst>
              <a:ext uri="{FF2B5EF4-FFF2-40B4-BE49-F238E27FC236}">
                <a16:creationId xmlns:a16="http://schemas.microsoft.com/office/drawing/2014/main" id="{346967E1-051E-2ADD-8E90-CFB797432A9E}"/>
              </a:ext>
            </a:extLst>
          </p:cNvPr>
          <p:cNvSpPr>
            <a:spLocks noGrp="1"/>
          </p:cNvSpPr>
          <p:nvPr>
            <p:ph type="sldNum" sz="quarter" idx="12"/>
          </p:nvPr>
        </p:nvSpPr>
        <p:spPr/>
        <p:txBody>
          <a:bodyPr/>
          <a:lstStyle/>
          <a:p>
            <a:fld id="{B6F15528-21DE-4FAA-801E-634DDDAF4B2B}" type="slidenum">
              <a:rPr lang="en-US" smtClean="0"/>
              <a:pPr/>
              <a:t>3</a:t>
            </a:fld>
            <a:endParaRPr lang="en-US"/>
          </a:p>
        </p:txBody>
      </p:sp>
      <p:sp>
        <p:nvSpPr>
          <p:cNvPr id="5" name="TextBox 6">
            <a:extLst>
              <a:ext uri="{FF2B5EF4-FFF2-40B4-BE49-F238E27FC236}">
                <a16:creationId xmlns:a16="http://schemas.microsoft.com/office/drawing/2014/main" id="{C738C751-3653-94D4-A69E-B95FC289C35B}"/>
              </a:ext>
            </a:extLst>
          </p:cNvPr>
          <p:cNvSpPr txBox="1"/>
          <p:nvPr/>
        </p:nvSpPr>
        <p:spPr>
          <a:xfrm>
            <a:off x="1235202" y="3192832"/>
            <a:ext cx="4997195" cy="456151"/>
          </a:xfrm>
          <a:prstGeom prst="rect">
            <a:avLst/>
          </a:prstGeom>
        </p:spPr>
        <p:txBody>
          <a:bodyPr wrap="square" lIns="0" tIns="0" rIns="0" bIns="0" rtlCol="0" anchor="t">
            <a:spAutoFit/>
          </a:bodyPr>
          <a:lstStyle/>
          <a:p>
            <a:pPr marL="0" lvl="0" indent="0" algn="l">
              <a:lnSpc>
                <a:spcPts val="3850"/>
              </a:lnSpc>
              <a:spcBef>
                <a:spcPct val="0"/>
              </a:spcBef>
            </a:pPr>
            <a:r>
              <a:rPr lang="en-US" sz="2750" u="none" dirty="0">
                <a:solidFill>
                  <a:schemeClr val="bg1"/>
                </a:solidFill>
                <a:latin typeface="Public Sans Bold"/>
              </a:rPr>
              <a:t>Protoplanetary disks</a:t>
            </a:r>
          </a:p>
        </p:txBody>
      </p:sp>
      <p:sp>
        <p:nvSpPr>
          <p:cNvPr id="6" name="TextBox 2">
            <a:extLst>
              <a:ext uri="{FF2B5EF4-FFF2-40B4-BE49-F238E27FC236}">
                <a16:creationId xmlns:a16="http://schemas.microsoft.com/office/drawing/2014/main" id="{AC7DD95B-00A8-94BF-B267-5D5EDE8227B2}"/>
              </a:ext>
            </a:extLst>
          </p:cNvPr>
          <p:cNvSpPr txBox="1"/>
          <p:nvPr/>
        </p:nvSpPr>
        <p:spPr>
          <a:xfrm>
            <a:off x="1388861" y="810272"/>
            <a:ext cx="5486400" cy="1717201"/>
          </a:xfrm>
          <a:prstGeom prst="rect">
            <a:avLst/>
          </a:prstGeom>
        </p:spPr>
        <p:txBody>
          <a:bodyPr wrap="square" lIns="0" tIns="0" rIns="0" bIns="0" rtlCol="0" anchor="t">
            <a:spAutoFit/>
          </a:bodyPr>
          <a:lstStyle/>
          <a:p>
            <a:pPr marL="0" lvl="0" indent="0">
              <a:lnSpc>
                <a:spcPts val="6870"/>
              </a:lnSpc>
            </a:pPr>
            <a:r>
              <a:rPr lang="en-US" sz="5725" u="none" dirty="0">
                <a:solidFill>
                  <a:schemeClr val="bg1"/>
                </a:solidFill>
                <a:latin typeface="Public Sans Bold"/>
              </a:rPr>
              <a:t>Star and planet formation</a:t>
            </a:r>
          </a:p>
        </p:txBody>
      </p:sp>
      <p:grpSp>
        <p:nvGrpSpPr>
          <p:cNvPr id="7" name="Group 11">
            <a:extLst>
              <a:ext uri="{FF2B5EF4-FFF2-40B4-BE49-F238E27FC236}">
                <a16:creationId xmlns:a16="http://schemas.microsoft.com/office/drawing/2014/main" id="{CBD642E6-F399-7AE5-54D6-9EF30680E411}"/>
              </a:ext>
            </a:extLst>
          </p:cNvPr>
          <p:cNvGrpSpPr/>
          <p:nvPr/>
        </p:nvGrpSpPr>
        <p:grpSpPr>
          <a:xfrm rot="-5400000">
            <a:off x="717080" y="3369114"/>
            <a:ext cx="284377" cy="194537"/>
            <a:chOff x="0" y="0"/>
            <a:chExt cx="1930400" cy="1297940"/>
          </a:xfrm>
          <a:solidFill>
            <a:srgbClr val="FFC000"/>
          </a:solidFill>
        </p:grpSpPr>
        <p:sp>
          <p:nvSpPr>
            <p:cNvPr id="8" name="Freeform 12">
              <a:extLst>
                <a:ext uri="{FF2B5EF4-FFF2-40B4-BE49-F238E27FC236}">
                  <a16:creationId xmlns:a16="http://schemas.microsoft.com/office/drawing/2014/main" id="{4AD7CE6F-699C-9D92-B8AA-257058AD439B}"/>
                </a:ext>
              </a:extLst>
            </p:cNvPr>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grpFill/>
          </p:spPr>
        </p:sp>
      </p:grpSp>
      <p:sp>
        <p:nvSpPr>
          <p:cNvPr id="9" name="TextBox 5">
            <a:extLst>
              <a:ext uri="{FF2B5EF4-FFF2-40B4-BE49-F238E27FC236}">
                <a16:creationId xmlns:a16="http://schemas.microsoft.com/office/drawing/2014/main" id="{E995590C-D958-489C-D627-ED0577DFEF81}"/>
              </a:ext>
            </a:extLst>
          </p:cNvPr>
          <p:cNvSpPr txBox="1"/>
          <p:nvPr/>
        </p:nvSpPr>
        <p:spPr>
          <a:xfrm>
            <a:off x="1235202" y="3757577"/>
            <a:ext cx="4335558" cy="1705788"/>
          </a:xfrm>
          <a:prstGeom prst="rect">
            <a:avLst/>
          </a:prstGeom>
        </p:spPr>
        <p:txBody>
          <a:bodyPr wrap="square" lIns="0" tIns="0" rIns="0" bIns="0" rtlCol="0" anchor="t">
            <a:spAutoFit/>
          </a:bodyPr>
          <a:lstStyle/>
          <a:p>
            <a:pPr marL="0" lvl="0" indent="0" algn="l">
              <a:lnSpc>
                <a:spcPts val="3359"/>
              </a:lnSpc>
              <a:spcBef>
                <a:spcPct val="0"/>
              </a:spcBef>
            </a:pPr>
            <a:r>
              <a:rPr lang="en-US" sz="2400" u="none" dirty="0">
                <a:solidFill>
                  <a:schemeClr val="bg1"/>
                </a:solidFill>
                <a:latin typeface="Public Sans"/>
              </a:rPr>
              <a:t>A stage of star formation</a:t>
            </a:r>
          </a:p>
          <a:p>
            <a:pPr marL="0" lvl="0" indent="0" algn="l">
              <a:lnSpc>
                <a:spcPts val="3359"/>
              </a:lnSpc>
              <a:spcBef>
                <a:spcPct val="0"/>
              </a:spcBef>
            </a:pPr>
            <a:endParaRPr lang="en-US" sz="2400" u="none" dirty="0">
              <a:solidFill>
                <a:schemeClr val="bg1"/>
              </a:solidFill>
              <a:latin typeface="Public Sans"/>
            </a:endParaRPr>
          </a:p>
          <a:p>
            <a:pPr marL="0" lvl="0" indent="0" algn="l">
              <a:lnSpc>
                <a:spcPts val="3359"/>
              </a:lnSpc>
              <a:spcBef>
                <a:spcPct val="0"/>
              </a:spcBef>
            </a:pPr>
            <a:r>
              <a:rPr lang="en-US" sz="2400" dirty="0">
                <a:solidFill>
                  <a:schemeClr val="bg1"/>
                </a:solidFill>
                <a:latin typeface="Public Sans"/>
              </a:rPr>
              <a:t>Planets are thought to form in the disk phase</a:t>
            </a:r>
          </a:p>
        </p:txBody>
      </p:sp>
      <p:sp>
        <p:nvSpPr>
          <p:cNvPr id="10" name="TextBox 9">
            <a:extLst>
              <a:ext uri="{FF2B5EF4-FFF2-40B4-BE49-F238E27FC236}">
                <a16:creationId xmlns:a16="http://schemas.microsoft.com/office/drawing/2014/main" id="{AA298081-7E57-7C76-9BF3-14F0F996C01C}"/>
              </a:ext>
            </a:extLst>
          </p:cNvPr>
          <p:cNvSpPr txBox="1"/>
          <p:nvPr/>
        </p:nvSpPr>
        <p:spPr>
          <a:xfrm>
            <a:off x="6764730" y="810272"/>
            <a:ext cx="3280065" cy="523220"/>
          </a:xfrm>
          <a:prstGeom prst="rect">
            <a:avLst/>
          </a:prstGeom>
          <a:solidFill>
            <a:schemeClr val="tx1"/>
          </a:solidFill>
        </p:spPr>
        <p:txBody>
          <a:bodyPr wrap="none" rtlCol="0">
            <a:spAutoFit/>
          </a:bodyPr>
          <a:lstStyle/>
          <a:p>
            <a:r>
              <a:rPr lang="en-US" sz="2800" dirty="0">
                <a:solidFill>
                  <a:schemeClr val="bg1"/>
                </a:solidFill>
              </a:rPr>
              <a:t>         Molecular cloud</a:t>
            </a:r>
          </a:p>
        </p:txBody>
      </p:sp>
      <p:sp>
        <p:nvSpPr>
          <p:cNvPr id="11" name="TextBox 10">
            <a:extLst>
              <a:ext uri="{FF2B5EF4-FFF2-40B4-BE49-F238E27FC236}">
                <a16:creationId xmlns:a16="http://schemas.microsoft.com/office/drawing/2014/main" id="{663128A0-56F9-B7D4-F708-D83C178D8347}"/>
              </a:ext>
            </a:extLst>
          </p:cNvPr>
          <p:cNvSpPr txBox="1"/>
          <p:nvPr/>
        </p:nvSpPr>
        <p:spPr>
          <a:xfrm>
            <a:off x="14703135" y="810272"/>
            <a:ext cx="2900474" cy="523220"/>
          </a:xfrm>
          <a:prstGeom prst="rect">
            <a:avLst/>
          </a:prstGeom>
          <a:solidFill>
            <a:schemeClr val="tx1"/>
          </a:solidFill>
        </p:spPr>
        <p:txBody>
          <a:bodyPr wrap="none" rtlCol="0">
            <a:spAutoFit/>
          </a:bodyPr>
          <a:lstStyle/>
          <a:p>
            <a:r>
              <a:rPr lang="en-US" sz="2800" dirty="0">
                <a:solidFill>
                  <a:schemeClr val="bg1"/>
                </a:solidFill>
              </a:rPr>
              <a:t>Clump formation   </a:t>
            </a:r>
          </a:p>
        </p:txBody>
      </p:sp>
      <p:sp>
        <p:nvSpPr>
          <p:cNvPr id="12" name="TextBox 11">
            <a:extLst>
              <a:ext uri="{FF2B5EF4-FFF2-40B4-BE49-F238E27FC236}">
                <a16:creationId xmlns:a16="http://schemas.microsoft.com/office/drawing/2014/main" id="{0CC0D063-2F75-06AF-1730-85EA42F6C003}"/>
              </a:ext>
            </a:extLst>
          </p:cNvPr>
          <p:cNvSpPr txBox="1"/>
          <p:nvPr/>
        </p:nvSpPr>
        <p:spPr>
          <a:xfrm>
            <a:off x="14118351" y="6515100"/>
            <a:ext cx="3808222" cy="523220"/>
          </a:xfrm>
          <a:prstGeom prst="rect">
            <a:avLst/>
          </a:prstGeom>
          <a:solidFill>
            <a:schemeClr val="tx1"/>
          </a:solidFill>
        </p:spPr>
        <p:txBody>
          <a:bodyPr wrap="none" rtlCol="0">
            <a:spAutoFit/>
          </a:bodyPr>
          <a:lstStyle/>
          <a:p>
            <a:r>
              <a:rPr lang="en-US" sz="2800" dirty="0">
                <a:solidFill>
                  <a:schemeClr val="bg1"/>
                </a:solidFill>
              </a:rPr>
              <a:t>       </a:t>
            </a:r>
            <a:r>
              <a:rPr lang="en-US" sz="2800" dirty="0" err="1">
                <a:solidFill>
                  <a:schemeClr val="bg1"/>
                </a:solidFill>
              </a:rPr>
              <a:t>Protostellar</a:t>
            </a:r>
            <a:r>
              <a:rPr lang="en-US" sz="2800" dirty="0">
                <a:solidFill>
                  <a:schemeClr val="bg1"/>
                </a:solidFill>
              </a:rPr>
              <a:t> cores      </a:t>
            </a:r>
          </a:p>
        </p:txBody>
      </p:sp>
      <p:sp>
        <p:nvSpPr>
          <p:cNvPr id="13" name="TextBox 12">
            <a:extLst>
              <a:ext uri="{FF2B5EF4-FFF2-40B4-BE49-F238E27FC236}">
                <a16:creationId xmlns:a16="http://schemas.microsoft.com/office/drawing/2014/main" id="{CBC104FE-F014-4298-6D35-F8F2379A606E}"/>
              </a:ext>
            </a:extLst>
          </p:cNvPr>
          <p:cNvSpPr txBox="1"/>
          <p:nvPr/>
        </p:nvSpPr>
        <p:spPr>
          <a:xfrm>
            <a:off x="10837025" y="8382345"/>
            <a:ext cx="3297951" cy="523220"/>
          </a:xfrm>
          <a:prstGeom prst="rect">
            <a:avLst/>
          </a:prstGeom>
          <a:solidFill>
            <a:schemeClr val="tx1"/>
          </a:solidFill>
        </p:spPr>
        <p:txBody>
          <a:bodyPr wrap="square" rtlCol="0">
            <a:spAutoFit/>
          </a:bodyPr>
          <a:lstStyle/>
          <a:p>
            <a:pPr algn="ctr"/>
            <a:r>
              <a:rPr lang="en-US" sz="2800" dirty="0">
                <a:solidFill>
                  <a:schemeClr val="bg1"/>
                </a:solidFill>
              </a:rPr>
              <a:t>Protoplanetary disks</a:t>
            </a:r>
          </a:p>
        </p:txBody>
      </p:sp>
      <p:sp>
        <p:nvSpPr>
          <p:cNvPr id="14" name="TextBox 13">
            <a:extLst>
              <a:ext uri="{FF2B5EF4-FFF2-40B4-BE49-F238E27FC236}">
                <a16:creationId xmlns:a16="http://schemas.microsoft.com/office/drawing/2014/main" id="{E16B08C4-E418-089A-D4AF-6F73A8B16C9D}"/>
              </a:ext>
            </a:extLst>
          </p:cNvPr>
          <p:cNvSpPr txBox="1"/>
          <p:nvPr/>
        </p:nvSpPr>
        <p:spPr>
          <a:xfrm>
            <a:off x="6764730" y="7581900"/>
            <a:ext cx="4055670" cy="523220"/>
          </a:xfrm>
          <a:prstGeom prst="rect">
            <a:avLst/>
          </a:prstGeom>
          <a:solidFill>
            <a:schemeClr val="tx1"/>
          </a:solidFill>
        </p:spPr>
        <p:txBody>
          <a:bodyPr wrap="square" rtlCol="0">
            <a:spAutoFit/>
          </a:bodyPr>
          <a:lstStyle/>
          <a:p>
            <a:pPr algn="ctr"/>
            <a:r>
              <a:rPr lang="en-US" sz="2800" dirty="0">
                <a:solidFill>
                  <a:schemeClr val="bg1"/>
                </a:solidFill>
              </a:rPr>
              <a:t>Exoplanet systems</a:t>
            </a:r>
          </a:p>
        </p:txBody>
      </p:sp>
      <p:sp>
        <p:nvSpPr>
          <p:cNvPr id="15" name="Rectangle 14">
            <a:extLst>
              <a:ext uri="{FF2B5EF4-FFF2-40B4-BE49-F238E27FC236}">
                <a16:creationId xmlns:a16="http://schemas.microsoft.com/office/drawing/2014/main" id="{B5C95D9D-E6BE-75C1-4109-F96BB1546BA6}"/>
              </a:ext>
            </a:extLst>
          </p:cNvPr>
          <p:cNvSpPr/>
          <p:nvPr/>
        </p:nvSpPr>
        <p:spPr>
          <a:xfrm>
            <a:off x="10515600" y="10124346"/>
            <a:ext cx="4876800" cy="192285"/>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07035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44954B7-5384-E32C-42E3-7E30723EA403}"/>
              </a:ext>
            </a:extLst>
          </p:cNvPr>
          <p:cNvSpPr/>
          <p:nvPr/>
        </p:nvSpPr>
        <p:spPr>
          <a:xfrm>
            <a:off x="-18011" y="0"/>
            <a:ext cx="18306011" cy="10286999"/>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491DE007-7561-E700-65F8-DA5F29701700}"/>
              </a:ext>
            </a:extLst>
          </p:cNvPr>
          <p:cNvPicPr>
            <a:picLocks noChangeAspect="1"/>
          </p:cNvPicPr>
          <p:nvPr/>
        </p:nvPicPr>
        <p:blipFill rotWithShape="1">
          <a:blip r:embed="rId3">
            <a:extLst>
              <a:ext uri="{28A0092B-C50C-407E-A947-70E740481C1C}">
                <a14:useLocalDpi xmlns:a14="http://schemas.microsoft.com/office/drawing/2010/main" val="0"/>
              </a:ext>
            </a:extLst>
          </a:blip>
          <a:srcRect l="184"/>
          <a:stretch/>
        </p:blipFill>
        <p:spPr>
          <a:xfrm>
            <a:off x="1388860" y="170879"/>
            <a:ext cx="16899140" cy="8142602"/>
          </a:xfrm>
          <a:prstGeom prst="rect">
            <a:avLst/>
          </a:prstGeom>
        </p:spPr>
      </p:pic>
      <p:sp>
        <p:nvSpPr>
          <p:cNvPr id="25" name="TextBox 3">
            <a:extLst>
              <a:ext uri="{FF2B5EF4-FFF2-40B4-BE49-F238E27FC236}">
                <a16:creationId xmlns:a16="http://schemas.microsoft.com/office/drawing/2014/main" id="{ADF28570-D215-F144-8361-DDB07A73C62E}"/>
              </a:ext>
            </a:extLst>
          </p:cNvPr>
          <p:cNvSpPr txBox="1"/>
          <p:nvPr/>
        </p:nvSpPr>
        <p:spPr>
          <a:xfrm>
            <a:off x="1615802" y="8043546"/>
            <a:ext cx="5758288" cy="833754"/>
          </a:xfrm>
          <a:prstGeom prst="rect">
            <a:avLst/>
          </a:prstGeom>
        </p:spPr>
        <p:txBody>
          <a:bodyPr wrap="square" lIns="0" tIns="0" rIns="0" bIns="0" rtlCol="0" anchor="t">
            <a:spAutoFit/>
          </a:bodyPr>
          <a:lstStyle/>
          <a:p>
            <a:pPr marL="0" lvl="0" indent="0" algn="l">
              <a:lnSpc>
                <a:spcPts val="3359"/>
              </a:lnSpc>
              <a:spcBef>
                <a:spcPct val="0"/>
              </a:spcBef>
            </a:pPr>
            <a:r>
              <a:rPr lang="en-US" sz="2400" u="none" dirty="0">
                <a:solidFill>
                  <a:schemeClr val="bg1"/>
                </a:solidFill>
                <a:latin typeface="Public Sans"/>
              </a:rPr>
              <a:t>~ few </a:t>
            </a:r>
            <a:r>
              <a:rPr lang="en-US" sz="2400" u="none" dirty="0" err="1">
                <a:solidFill>
                  <a:schemeClr val="bg1"/>
                </a:solidFill>
                <a:latin typeface="Public Sans"/>
              </a:rPr>
              <a:t>Myr</a:t>
            </a:r>
            <a:endParaRPr lang="en-US" sz="2400" u="none" dirty="0">
              <a:solidFill>
                <a:schemeClr val="bg1"/>
              </a:solidFill>
              <a:latin typeface="Public Sans"/>
            </a:endParaRPr>
          </a:p>
          <a:p>
            <a:pPr marL="0" lvl="0" indent="0" algn="l">
              <a:lnSpc>
                <a:spcPts val="3359"/>
              </a:lnSpc>
              <a:spcBef>
                <a:spcPct val="0"/>
              </a:spcBef>
            </a:pPr>
            <a:r>
              <a:rPr lang="en-US" sz="2400" dirty="0">
                <a:solidFill>
                  <a:schemeClr val="bg1"/>
                </a:solidFill>
                <a:latin typeface="Public Sans"/>
              </a:rPr>
              <a:t>Needs to be efficient</a:t>
            </a:r>
          </a:p>
        </p:txBody>
      </p:sp>
      <p:sp>
        <p:nvSpPr>
          <p:cNvPr id="26" name="TextBox 4">
            <a:extLst>
              <a:ext uri="{FF2B5EF4-FFF2-40B4-BE49-F238E27FC236}">
                <a16:creationId xmlns:a16="http://schemas.microsoft.com/office/drawing/2014/main" id="{C169802F-14CD-014E-9325-8B9395B4CE08}"/>
              </a:ext>
            </a:extLst>
          </p:cNvPr>
          <p:cNvSpPr txBox="1"/>
          <p:nvPr/>
        </p:nvSpPr>
        <p:spPr>
          <a:xfrm>
            <a:off x="1615801" y="7523882"/>
            <a:ext cx="5758289" cy="456151"/>
          </a:xfrm>
          <a:prstGeom prst="rect">
            <a:avLst/>
          </a:prstGeom>
        </p:spPr>
        <p:txBody>
          <a:bodyPr wrap="square" lIns="0" tIns="0" rIns="0" bIns="0" rtlCol="0" anchor="t">
            <a:spAutoFit/>
          </a:bodyPr>
          <a:lstStyle/>
          <a:p>
            <a:pPr marL="0" lvl="0" indent="0" algn="l">
              <a:lnSpc>
                <a:spcPts val="3850"/>
              </a:lnSpc>
              <a:spcBef>
                <a:spcPct val="0"/>
              </a:spcBef>
            </a:pPr>
            <a:r>
              <a:rPr lang="en-US" sz="2750" u="none" dirty="0">
                <a:solidFill>
                  <a:schemeClr val="bg1"/>
                </a:solidFill>
                <a:latin typeface="Public Sans Bold"/>
              </a:rPr>
              <a:t>Occurs before the disk dissipates</a:t>
            </a:r>
          </a:p>
        </p:txBody>
      </p:sp>
      <p:sp>
        <p:nvSpPr>
          <p:cNvPr id="28" name="TextBox 6">
            <a:extLst>
              <a:ext uri="{FF2B5EF4-FFF2-40B4-BE49-F238E27FC236}">
                <a16:creationId xmlns:a16="http://schemas.microsoft.com/office/drawing/2014/main" id="{CB28A56A-D437-9046-B36D-C8507BDD0A91}"/>
              </a:ext>
            </a:extLst>
          </p:cNvPr>
          <p:cNvSpPr txBox="1"/>
          <p:nvPr/>
        </p:nvSpPr>
        <p:spPr>
          <a:xfrm>
            <a:off x="1695933" y="5537803"/>
            <a:ext cx="5606795" cy="1456424"/>
          </a:xfrm>
          <a:prstGeom prst="rect">
            <a:avLst/>
          </a:prstGeom>
        </p:spPr>
        <p:txBody>
          <a:bodyPr wrap="square" lIns="0" tIns="0" rIns="0" bIns="0" rtlCol="0" anchor="t">
            <a:spAutoFit/>
          </a:bodyPr>
          <a:lstStyle/>
          <a:p>
            <a:pPr>
              <a:lnSpc>
                <a:spcPts val="3850"/>
              </a:lnSpc>
              <a:spcBef>
                <a:spcPct val="0"/>
              </a:spcBef>
            </a:pPr>
            <a:r>
              <a:rPr lang="en-US" sz="2750" dirty="0">
                <a:solidFill>
                  <a:schemeClr val="bg1"/>
                </a:solidFill>
                <a:latin typeface="Public Sans Bold"/>
              </a:rPr>
              <a:t>Starts by the growth of µm sized dust, into pebbles, and finally planetesimals and planets</a:t>
            </a:r>
            <a:endParaRPr lang="en-US" sz="2750" u="none" dirty="0">
              <a:solidFill>
                <a:schemeClr val="bg1"/>
              </a:solidFill>
              <a:latin typeface="Public Sans Bold"/>
            </a:endParaRPr>
          </a:p>
        </p:txBody>
      </p:sp>
      <p:grpSp>
        <p:nvGrpSpPr>
          <p:cNvPr id="29" name="Group 11">
            <a:extLst>
              <a:ext uri="{FF2B5EF4-FFF2-40B4-BE49-F238E27FC236}">
                <a16:creationId xmlns:a16="http://schemas.microsoft.com/office/drawing/2014/main" id="{D103C699-487C-5A4A-9AC7-170DE1AC063A}"/>
              </a:ext>
            </a:extLst>
          </p:cNvPr>
          <p:cNvGrpSpPr/>
          <p:nvPr/>
        </p:nvGrpSpPr>
        <p:grpSpPr>
          <a:xfrm rot="-5400000">
            <a:off x="1149404" y="5708689"/>
            <a:ext cx="284377" cy="194537"/>
            <a:chOff x="0" y="0"/>
            <a:chExt cx="1930400" cy="1297940"/>
          </a:xfrm>
          <a:solidFill>
            <a:srgbClr val="FFC000"/>
          </a:solidFill>
        </p:grpSpPr>
        <p:sp>
          <p:nvSpPr>
            <p:cNvPr id="30" name="Freeform 12">
              <a:extLst>
                <a:ext uri="{FF2B5EF4-FFF2-40B4-BE49-F238E27FC236}">
                  <a16:creationId xmlns:a16="http://schemas.microsoft.com/office/drawing/2014/main" id="{92012BEF-D379-F542-9D44-803FC079FD14}"/>
                </a:ext>
              </a:extLst>
            </p:cNvPr>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grpFill/>
          </p:spPr>
        </p:sp>
      </p:grpSp>
      <p:grpSp>
        <p:nvGrpSpPr>
          <p:cNvPr id="31" name="Group 13">
            <a:extLst>
              <a:ext uri="{FF2B5EF4-FFF2-40B4-BE49-F238E27FC236}">
                <a16:creationId xmlns:a16="http://schemas.microsoft.com/office/drawing/2014/main" id="{5AB08958-DF2A-6242-A1AD-3EFA5B690CDB}"/>
              </a:ext>
            </a:extLst>
          </p:cNvPr>
          <p:cNvGrpSpPr/>
          <p:nvPr/>
        </p:nvGrpSpPr>
        <p:grpSpPr>
          <a:xfrm rot="-5400000">
            <a:off x="1133065" y="7654688"/>
            <a:ext cx="284377" cy="194537"/>
            <a:chOff x="0" y="0"/>
            <a:chExt cx="1930400" cy="1297940"/>
          </a:xfrm>
          <a:solidFill>
            <a:srgbClr val="FFC000"/>
          </a:solidFill>
        </p:grpSpPr>
        <p:sp>
          <p:nvSpPr>
            <p:cNvPr id="32" name="Freeform 14">
              <a:extLst>
                <a:ext uri="{FF2B5EF4-FFF2-40B4-BE49-F238E27FC236}">
                  <a16:creationId xmlns:a16="http://schemas.microsoft.com/office/drawing/2014/main" id="{805A75D5-A438-3B4B-BC7B-436DC842A596}"/>
                </a:ext>
              </a:extLst>
            </p:cNvPr>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grpFill/>
          </p:spPr>
        </p:sp>
      </p:grpSp>
      <p:sp>
        <p:nvSpPr>
          <p:cNvPr id="34" name="TextBox 16">
            <a:extLst>
              <a:ext uri="{FF2B5EF4-FFF2-40B4-BE49-F238E27FC236}">
                <a16:creationId xmlns:a16="http://schemas.microsoft.com/office/drawing/2014/main" id="{07D3EF84-CC70-DD40-8AFE-30D07804A3F4}"/>
              </a:ext>
            </a:extLst>
          </p:cNvPr>
          <p:cNvSpPr txBox="1"/>
          <p:nvPr/>
        </p:nvSpPr>
        <p:spPr>
          <a:xfrm>
            <a:off x="9417009" y="8714626"/>
            <a:ext cx="8534400" cy="456151"/>
          </a:xfrm>
          <a:prstGeom prst="rect">
            <a:avLst/>
          </a:prstGeom>
        </p:spPr>
        <p:txBody>
          <a:bodyPr wrap="square" lIns="0" tIns="0" rIns="0" bIns="0" rtlCol="0" anchor="t">
            <a:spAutoFit/>
          </a:bodyPr>
          <a:lstStyle/>
          <a:p>
            <a:pPr marL="0" lvl="0" indent="0" algn="l">
              <a:lnSpc>
                <a:spcPts val="3850"/>
              </a:lnSpc>
              <a:spcBef>
                <a:spcPct val="0"/>
              </a:spcBef>
            </a:pPr>
            <a:r>
              <a:rPr lang="en-US" sz="2750" dirty="0">
                <a:solidFill>
                  <a:schemeClr val="bg1"/>
                </a:solidFill>
                <a:latin typeface="Public Sans Bold"/>
              </a:rPr>
              <a:t>Grain growth is faster</a:t>
            </a:r>
            <a:r>
              <a:rPr lang="en-US" sz="2750" u="none" dirty="0">
                <a:solidFill>
                  <a:schemeClr val="bg1"/>
                </a:solidFill>
                <a:latin typeface="Public Sans Bold"/>
              </a:rPr>
              <a:t> for large dust density</a:t>
            </a:r>
          </a:p>
        </p:txBody>
      </p:sp>
      <p:grpSp>
        <p:nvGrpSpPr>
          <p:cNvPr id="35" name="Group 21">
            <a:extLst>
              <a:ext uri="{FF2B5EF4-FFF2-40B4-BE49-F238E27FC236}">
                <a16:creationId xmlns:a16="http://schemas.microsoft.com/office/drawing/2014/main" id="{FD78321F-11A6-0041-99B8-DC7CAB7C51A5}"/>
              </a:ext>
            </a:extLst>
          </p:cNvPr>
          <p:cNvGrpSpPr/>
          <p:nvPr/>
        </p:nvGrpSpPr>
        <p:grpSpPr>
          <a:xfrm rot="-5400000">
            <a:off x="8870480" y="8914854"/>
            <a:ext cx="284377" cy="194537"/>
            <a:chOff x="0" y="0"/>
            <a:chExt cx="1930400" cy="1297940"/>
          </a:xfrm>
          <a:solidFill>
            <a:srgbClr val="FFC000"/>
          </a:solidFill>
        </p:grpSpPr>
        <p:sp>
          <p:nvSpPr>
            <p:cNvPr id="36" name="Freeform 22">
              <a:extLst>
                <a:ext uri="{FF2B5EF4-FFF2-40B4-BE49-F238E27FC236}">
                  <a16:creationId xmlns:a16="http://schemas.microsoft.com/office/drawing/2014/main" id="{999BD416-A4DF-F540-95DF-ADF985C3044F}"/>
                </a:ext>
              </a:extLst>
            </p:cNvPr>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grpFill/>
          </p:spPr>
        </p:sp>
      </p:grpSp>
      <p:sp>
        <p:nvSpPr>
          <p:cNvPr id="41" name="Footer Placeholder 40">
            <a:extLst>
              <a:ext uri="{FF2B5EF4-FFF2-40B4-BE49-F238E27FC236}">
                <a16:creationId xmlns:a16="http://schemas.microsoft.com/office/drawing/2014/main" id="{CBA655FA-38F1-7D44-9E96-60FFB2AA383E}"/>
              </a:ext>
            </a:extLst>
          </p:cNvPr>
          <p:cNvSpPr>
            <a:spLocks noGrp="1"/>
          </p:cNvSpPr>
          <p:nvPr>
            <p:ph type="ftr" sz="quarter" idx="11"/>
          </p:nvPr>
        </p:nvSpPr>
        <p:spPr/>
        <p:txBody>
          <a:bodyPr/>
          <a:lstStyle/>
          <a:p>
            <a:r>
              <a:rPr lang="en-US"/>
              <a:t>Marion Villenave – IEEE Buenaventura Spring Mixer  05/04/2023</a:t>
            </a:r>
          </a:p>
        </p:txBody>
      </p:sp>
      <p:sp>
        <p:nvSpPr>
          <p:cNvPr id="2" name="Slide Number Placeholder 1">
            <a:extLst>
              <a:ext uri="{FF2B5EF4-FFF2-40B4-BE49-F238E27FC236}">
                <a16:creationId xmlns:a16="http://schemas.microsoft.com/office/drawing/2014/main" id="{606D6547-ED25-CE32-0B0D-D6882F34CC69}"/>
              </a:ext>
            </a:extLst>
          </p:cNvPr>
          <p:cNvSpPr>
            <a:spLocks noGrp="1"/>
          </p:cNvSpPr>
          <p:nvPr>
            <p:ph type="sldNum" sz="quarter" idx="12"/>
          </p:nvPr>
        </p:nvSpPr>
        <p:spPr/>
        <p:txBody>
          <a:bodyPr/>
          <a:lstStyle/>
          <a:p>
            <a:fld id="{B6F15528-21DE-4FAA-801E-634DDDAF4B2B}" type="slidenum">
              <a:rPr lang="en-US" smtClean="0"/>
              <a:pPr/>
              <a:t>4</a:t>
            </a:fld>
            <a:endParaRPr lang="en-US"/>
          </a:p>
        </p:txBody>
      </p:sp>
      <p:sp>
        <p:nvSpPr>
          <p:cNvPr id="3" name="TextBox 2">
            <a:extLst>
              <a:ext uri="{FF2B5EF4-FFF2-40B4-BE49-F238E27FC236}">
                <a16:creationId xmlns:a16="http://schemas.microsoft.com/office/drawing/2014/main" id="{3A580DD9-B270-9E1E-8FBB-F9F1B0107D85}"/>
              </a:ext>
            </a:extLst>
          </p:cNvPr>
          <p:cNvSpPr txBox="1"/>
          <p:nvPr/>
        </p:nvSpPr>
        <p:spPr>
          <a:xfrm>
            <a:off x="1388860" y="800100"/>
            <a:ext cx="13548155" cy="832344"/>
          </a:xfrm>
          <a:prstGeom prst="rect">
            <a:avLst/>
          </a:prstGeom>
        </p:spPr>
        <p:txBody>
          <a:bodyPr wrap="square" lIns="0" tIns="0" rIns="0" bIns="0" rtlCol="0" anchor="t">
            <a:spAutoFit/>
          </a:bodyPr>
          <a:lstStyle/>
          <a:p>
            <a:pPr marL="0" lvl="0" indent="0">
              <a:lnSpc>
                <a:spcPts val="6870"/>
              </a:lnSpc>
            </a:pPr>
            <a:r>
              <a:rPr lang="en-US" sz="5725" u="none" dirty="0">
                <a:solidFill>
                  <a:schemeClr val="bg1"/>
                </a:solidFill>
                <a:latin typeface="Public Sans Bold"/>
              </a:rPr>
              <a:t>Planet formation</a:t>
            </a:r>
          </a:p>
        </p:txBody>
      </p:sp>
      <p:sp>
        <p:nvSpPr>
          <p:cNvPr id="13" name="Rectangle 12">
            <a:extLst>
              <a:ext uri="{FF2B5EF4-FFF2-40B4-BE49-F238E27FC236}">
                <a16:creationId xmlns:a16="http://schemas.microsoft.com/office/drawing/2014/main" id="{0909EEC2-5B97-CBC1-248F-8E03E2355FAB}"/>
              </a:ext>
            </a:extLst>
          </p:cNvPr>
          <p:cNvSpPr/>
          <p:nvPr/>
        </p:nvSpPr>
        <p:spPr>
          <a:xfrm>
            <a:off x="8839200" y="1632444"/>
            <a:ext cx="2438400" cy="539256"/>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A66649F-8AED-E61D-AB9E-A582DA4439E5}"/>
              </a:ext>
            </a:extLst>
          </p:cNvPr>
          <p:cNvSpPr txBox="1"/>
          <p:nvPr/>
        </p:nvSpPr>
        <p:spPr>
          <a:xfrm>
            <a:off x="15149845" y="7530256"/>
            <a:ext cx="2860911" cy="369332"/>
          </a:xfrm>
          <a:prstGeom prst="rect">
            <a:avLst/>
          </a:prstGeom>
          <a:solidFill>
            <a:schemeClr val="tx1"/>
          </a:solidFill>
        </p:spPr>
        <p:txBody>
          <a:bodyPr wrap="none" rtlCol="0">
            <a:spAutoFit/>
          </a:bodyPr>
          <a:lstStyle/>
          <a:p>
            <a:r>
              <a:rPr lang="en-US" dirty="0">
                <a:solidFill>
                  <a:schemeClr val="bg1"/>
                </a:solidFill>
              </a:rPr>
              <a:t>Image credit: Daria </a:t>
            </a:r>
            <a:r>
              <a:rPr lang="en-US" dirty="0" err="1">
                <a:solidFill>
                  <a:schemeClr val="bg1"/>
                </a:solidFill>
              </a:rPr>
              <a:t>Dall’Olio</a:t>
            </a:r>
            <a:r>
              <a:rPr lang="en-US" dirty="0">
                <a:solidFill>
                  <a:schemeClr val="bg1"/>
                </a:solidFill>
              </a:rPr>
              <a:t> </a:t>
            </a:r>
          </a:p>
        </p:txBody>
      </p:sp>
    </p:spTree>
    <p:extLst>
      <p:ext uri="{BB962C8B-B14F-4D97-AF65-F5344CB8AC3E}">
        <p14:creationId xmlns:p14="http://schemas.microsoft.com/office/powerpoint/2010/main" val="22653691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BDBD24B-E01B-82E4-C719-FE47B0ADBFFE}"/>
              </a:ext>
            </a:extLst>
          </p:cNvPr>
          <p:cNvSpPr/>
          <p:nvPr/>
        </p:nvSpPr>
        <p:spPr>
          <a:xfrm>
            <a:off x="-18011" y="0"/>
            <a:ext cx="18306011" cy="10286999"/>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bg1"/>
              </a:solidFill>
            </a:endParaRPr>
          </a:p>
        </p:txBody>
      </p:sp>
      <p:sp>
        <p:nvSpPr>
          <p:cNvPr id="28" name="TextBox 6">
            <a:extLst>
              <a:ext uri="{FF2B5EF4-FFF2-40B4-BE49-F238E27FC236}">
                <a16:creationId xmlns:a16="http://schemas.microsoft.com/office/drawing/2014/main" id="{CB28A56A-D437-9046-B36D-C8507BDD0A91}"/>
              </a:ext>
            </a:extLst>
          </p:cNvPr>
          <p:cNvSpPr txBox="1"/>
          <p:nvPr/>
        </p:nvSpPr>
        <p:spPr>
          <a:xfrm>
            <a:off x="1828355" y="1949844"/>
            <a:ext cx="10058845" cy="456151"/>
          </a:xfrm>
          <a:prstGeom prst="rect">
            <a:avLst/>
          </a:prstGeom>
        </p:spPr>
        <p:txBody>
          <a:bodyPr wrap="square" lIns="0" tIns="0" rIns="0" bIns="0" rtlCol="0" anchor="t">
            <a:spAutoFit/>
          </a:bodyPr>
          <a:lstStyle/>
          <a:p>
            <a:pPr marL="0" lvl="0" indent="0" algn="l">
              <a:lnSpc>
                <a:spcPts val="3850"/>
              </a:lnSpc>
              <a:spcBef>
                <a:spcPct val="0"/>
              </a:spcBef>
            </a:pPr>
            <a:r>
              <a:rPr lang="en-US" sz="2750" u="none" dirty="0">
                <a:solidFill>
                  <a:schemeClr val="bg1"/>
                </a:solidFill>
                <a:latin typeface="Public Sans Bold"/>
              </a:rPr>
              <a:t>Big ! In most cases much larger than the solar system</a:t>
            </a:r>
          </a:p>
        </p:txBody>
      </p:sp>
      <p:sp>
        <p:nvSpPr>
          <p:cNvPr id="30" name="Freeform 12">
            <a:extLst>
              <a:ext uri="{FF2B5EF4-FFF2-40B4-BE49-F238E27FC236}">
                <a16:creationId xmlns:a16="http://schemas.microsoft.com/office/drawing/2014/main" id="{92012BEF-D379-F542-9D44-803FC079FD14}"/>
              </a:ext>
            </a:extLst>
          </p:cNvPr>
          <p:cNvSpPr/>
          <p:nvPr/>
        </p:nvSpPr>
        <p:spPr>
          <a:xfrm rot="16200000">
            <a:off x="1281826" y="2120730"/>
            <a:ext cx="284377" cy="194537"/>
          </a:xfrm>
          <a:custGeom>
            <a:avLst/>
            <a:gdLst/>
            <a:ahLst/>
            <a:cxnLst/>
            <a:rect l="l" t="t" r="r" b="b"/>
            <a:pathLst>
              <a:path w="1930400" h="1297940">
                <a:moveTo>
                  <a:pt x="0" y="0"/>
                </a:moveTo>
                <a:lnTo>
                  <a:pt x="965200" y="1297940"/>
                </a:lnTo>
                <a:lnTo>
                  <a:pt x="1930400" y="0"/>
                </a:lnTo>
                <a:close/>
              </a:path>
            </a:pathLst>
          </a:custGeom>
          <a:solidFill>
            <a:srgbClr val="FFC000"/>
          </a:solidFill>
          <a:ln>
            <a:noFill/>
          </a:ln>
        </p:spPr>
      </p:sp>
      <p:sp>
        <p:nvSpPr>
          <p:cNvPr id="43" name="Slide Number Placeholder 42">
            <a:extLst>
              <a:ext uri="{FF2B5EF4-FFF2-40B4-BE49-F238E27FC236}">
                <a16:creationId xmlns:a16="http://schemas.microsoft.com/office/drawing/2014/main" id="{A2F29B4D-B4DE-884B-9644-6FF70DAD1E19}"/>
              </a:ext>
            </a:extLst>
          </p:cNvPr>
          <p:cNvSpPr>
            <a:spLocks noGrp="1"/>
          </p:cNvSpPr>
          <p:nvPr>
            <p:ph type="sldNum" sz="quarter" idx="12"/>
          </p:nvPr>
        </p:nvSpPr>
        <p:spPr/>
        <p:txBody>
          <a:bodyPr/>
          <a:lstStyle/>
          <a:p>
            <a:fld id="{B6F15528-21DE-4FAA-801E-634DDDAF4B2B}" type="slidenum">
              <a:rPr lang="en-US" smtClean="0"/>
              <a:pPr/>
              <a:t>5</a:t>
            </a:fld>
            <a:endParaRPr lang="en-US"/>
          </a:p>
        </p:txBody>
      </p:sp>
      <p:sp>
        <p:nvSpPr>
          <p:cNvPr id="2" name="Footer Placeholder 1">
            <a:extLst>
              <a:ext uri="{FF2B5EF4-FFF2-40B4-BE49-F238E27FC236}">
                <a16:creationId xmlns:a16="http://schemas.microsoft.com/office/drawing/2014/main" id="{C1E118A5-303E-CCC3-F308-3B9FCBA354B7}"/>
              </a:ext>
            </a:extLst>
          </p:cNvPr>
          <p:cNvSpPr>
            <a:spLocks noGrp="1"/>
          </p:cNvSpPr>
          <p:nvPr>
            <p:ph type="ftr" sz="quarter" idx="11"/>
          </p:nvPr>
        </p:nvSpPr>
        <p:spPr>
          <a:xfrm>
            <a:off x="76200" y="9943042"/>
            <a:ext cx="3657600" cy="251882"/>
          </a:xfrm>
        </p:spPr>
        <p:txBody>
          <a:bodyPr/>
          <a:lstStyle/>
          <a:p>
            <a:r>
              <a:rPr lang="en-US"/>
              <a:t>Marion Villenave – IEEE Buenaventura Spring Mixer  05/04/2023</a:t>
            </a:r>
            <a:endParaRPr lang="en-US" dirty="0"/>
          </a:p>
        </p:txBody>
      </p:sp>
      <p:pic>
        <p:nvPicPr>
          <p:cNvPr id="2052" name="Picture 4" descr="Artist's impression of a young star surrounded by a protoplanetary disc |  ESO">
            <a:extLst>
              <a:ext uri="{FF2B5EF4-FFF2-40B4-BE49-F238E27FC236}">
                <a16:creationId xmlns:a16="http://schemas.microsoft.com/office/drawing/2014/main" id="{86BF2338-B435-9D5B-078F-B759F19EA04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93316" y="3910947"/>
            <a:ext cx="9489884" cy="632724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51C174E7-77ED-B00A-1B21-7EC28B8322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6287" y="3635973"/>
            <a:ext cx="6741458" cy="3581400"/>
          </a:xfrm>
          <a:prstGeom prst="rect">
            <a:avLst/>
          </a:prstGeom>
          <a:noFill/>
          <a:ln w="57150">
            <a:solidFill>
              <a:schemeClr val="accent6"/>
            </a:solidFill>
          </a:ln>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E5FC0D9A-50C4-CE79-84E1-B1A3E26E63D0}"/>
              </a:ext>
            </a:extLst>
          </p:cNvPr>
          <p:cNvSpPr/>
          <p:nvPr/>
        </p:nvSpPr>
        <p:spPr>
          <a:xfrm>
            <a:off x="11582400" y="5829300"/>
            <a:ext cx="3048000" cy="1981200"/>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353BE94F-5C7F-828C-BA94-0F5972C90103}"/>
              </a:ext>
            </a:extLst>
          </p:cNvPr>
          <p:cNvCxnSpPr>
            <a:cxnSpLocks/>
          </p:cNvCxnSpPr>
          <p:nvPr/>
        </p:nvCxnSpPr>
        <p:spPr>
          <a:xfrm>
            <a:off x="7630668" y="3621024"/>
            <a:ext cx="3951732" cy="2208276"/>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EE40AC5-6DA0-68C6-414E-127F4AC0A79C}"/>
              </a:ext>
            </a:extLst>
          </p:cNvPr>
          <p:cNvCxnSpPr>
            <a:cxnSpLocks/>
          </p:cNvCxnSpPr>
          <p:nvPr/>
        </p:nvCxnSpPr>
        <p:spPr>
          <a:xfrm>
            <a:off x="7607745" y="7190881"/>
            <a:ext cx="3974655" cy="619619"/>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D739561A-D0CB-62CE-95DA-D28CDD7F7D0C}"/>
              </a:ext>
            </a:extLst>
          </p:cNvPr>
          <p:cNvCxnSpPr/>
          <p:nvPr/>
        </p:nvCxnSpPr>
        <p:spPr>
          <a:xfrm flipV="1">
            <a:off x="8686800" y="5676900"/>
            <a:ext cx="9525000" cy="4438120"/>
          </a:xfrm>
          <a:prstGeom prst="straightConnector1">
            <a:avLst/>
          </a:prstGeom>
          <a:ln w="5715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51805DF9-5A96-17E8-CD4C-8600F70C92CE}"/>
              </a:ext>
            </a:extLst>
          </p:cNvPr>
          <p:cNvSpPr txBox="1"/>
          <p:nvPr/>
        </p:nvSpPr>
        <p:spPr>
          <a:xfrm>
            <a:off x="3733800" y="3004746"/>
            <a:ext cx="1128835" cy="646331"/>
          </a:xfrm>
          <a:prstGeom prst="rect">
            <a:avLst/>
          </a:prstGeom>
          <a:noFill/>
        </p:spPr>
        <p:txBody>
          <a:bodyPr wrap="none" rtlCol="0">
            <a:spAutoFit/>
          </a:bodyPr>
          <a:lstStyle/>
          <a:p>
            <a:r>
              <a:rPr lang="en-US" sz="3600" b="1" dirty="0">
                <a:solidFill>
                  <a:schemeClr val="accent6"/>
                </a:solidFill>
              </a:rPr>
              <a:t>30au</a:t>
            </a:r>
          </a:p>
        </p:txBody>
      </p:sp>
      <p:sp>
        <p:nvSpPr>
          <p:cNvPr id="33" name="TextBox 32">
            <a:extLst>
              <a:ext uri="{FF2B5EF4-FFF2-40B4-BE49-F238E27FC236}">
                <a16:creationId xmlns:a16="http://schemas.microsoft.com/office/drawing/2014/main" id="{8C393525-7A7B-7DFC-BBB6-E8D3835CC187}"/>
              </a:ext>
            </a:extLst>
          </p:cNvPr>
          <p:cNvSpPr txBox="1"/>
          <p:nvPr/>
        </p:nvSpPr>
        <p:spPr>
          <a:xfrm>
            <a:off x="13106400" y="8122533"/>
            <a:ext cx="1362874" cy="646331"/>
          </a:xfrm>
          <a:prstGeom prst="rect">
            <a:avLst/>
          </a:prstGeom>
          <a:noFill/>
        </p:spPr>
        <p:txBody>
          <a:bodyPr wrap="none" rtlCol="0">
            <a:spAutoFit/>
          </a:bodyPr>
          <a:lstStyle/>
          <a:p>
            <a:r>
              <a:rPr lang="en-US" sz="3600" b="1" dirty="0">
                <a:solidFill>
                  <a:srgbClr val="00B050"/>
                </a:solidFill>
              </a:rPr>
              <a:t>300au</a:t>
            </a:r>
          </a:p>
        </p:txBody>
      </p:sp>
      <p:sp>
        <p:nvSpPr>
          <p:cNvPr id="34" name="TextBox 5">
            <a:extLst>
              <a:ext uri="{FF2B5EF4-FFF2-40B4-BE49-F238E27FC236}">
                <a16:creationId xmlns:a16="http://schemas.microsoft.com/office/drawing/2014/main" id="{BDE2B5EC-54C0-B4E4-BE2D-6E89D05897DE}"/>
              </a:ext>
            </a:extLst>
          </p:cNvPr>
          <p:cNvSpPr txBox="1"/>
          <p:nvPr/>
        </p:nvSpPr>
        <p:spPr>
          <a:xfrm>
            <a:off x="1828355" y="2462002"/>
            <a:ext cx="16325972" cy="397738"/>
          </a:xfrm>
          <a:prstGeom prst="rect">
            <a:avLst/>
          </a:prstGeom>
        </p:spPr>
        <p:txBody>
          <a:bodyPr wrap="square" lIns="0" tIns="0" rIns="0" bIns="0" rtlCol="0" anchor="t">
            <a:spAutoFit/>
          </a:bodyPr>
          <a:lstStyle/>
          <a:p>
            <a:pPr lvl="0" algn="l">
              <a:lnSpc>
                <a:spcPts val="3359"/>
              </a:lnSpc>
              <a:spcBef>
                <a:spcPct val="0"/>
              </a:spcBef>
            </a:pPr>
            <a:r>
              <a:rPr lang="en-US" sz="2400" b="1" u="none" dirty="0">
                <a:solidFill>
                  <a:schemeClr val="bg1"/>
                </a:solidFill>
                <a:latin typeface="Public Sans"/>
              </a:rPr>
              <a:t>au: astronomical units = Distance Earth - Sun</a:t>
            </a:r>
            <a:endParaRPr lang="en-US" sz="2400" b="1" i="1" u="none" dirty="0">
              <a:solidFill>
                <a:schemeClr val="bg1"/>
              </a:solidFill>
              <a:latin typeface="Public Sans"/>
            </a:endParaRPr>
          </a:p>
        </p:txBody>
      </p:sp>
      <p:sp>
        <p:nvSpPr>
          <p:cNvPr id="36" name="TextBox 35">
            <a:extLst>
              <a:ext uri="{FF2B5EF4-FFF2-40B4-BE49-F238E27FC236}">
                <a16:creationId xmlns:a16="http://schemas.microsoft.com/office/drawing/2014/main" id="{172EE9F8-E366-580B-BE0D-84D73BC96D66}"/>
              </a:ext>
            </a:extLst>
          </p:cNvPr>
          <p:cNvSpPr txBox="1"/>
          <p:nvPr/>
        </p:nvSpPr>
        <p:spPr>
          <a:xfrm>
            <a:off x="1521283" y="729756"/>
            <a:ext cx="13415732" cy="832344"/>
          </a:xfrm>
          <a:prstGeom prst="rect">
            <a:avLst/>
          </a:prstGeom>
        </p:spPr>
        <p:txBody>
          <a:bodyPr wrap="square" lIns="0" tIns="0" rIns="0" bIns="0" rtlCol="0" anchor="t">
            <a:spAutoFit/>
          </a:bodyPr>
          <a:lstStyle/>
          <a:p>
            <a:pPr marL="0" lvl="0" indent="0">
              <a:lnSpc>
                <a:spcPts val="6870"/>
              </a:lnSpc>
            </a:pPr>
            <a:r>
              <a:rPr lang="en-US" sz="5725" u="none" dirty="0">
                <a:solidFill>
                  <a:schemeClr val="bg1"/>
                </a:solidFill>
                <a:latin typeface="Public Sans Bold"/>
              </a:rPr>
              <a:t>Size of a protoplaneta</a:t>
            </a:r>
            <a:r>
              <a:rPr lang="en-US" sz="5725" dirty="0">
                <a:solidFill>
                  <a:schemeClr val="bg1"/>
                </a:solidFill>
                <a:latin typeface="Public Sans Bold"/>
              </a:rPr>
              <a:t>ry disk</a:t>
            </a:r>
            <a:endParaRPr lang="en-US" sz="5725" u="none" dirty="0">
              <a:solidFill>
                <a:schemeClr val="bg1"/>
              </a:solidFill>
              <a:latin typeface="Public Sans Bold"/>
            </a:endParaRPr>
          </a:p>
        </p:txBody>
      </p:sp>
    </p:spTree>
    <p:extLst>
      <p:ext uri="{BB962C8B-B14F-4D97-AF65-F5344CB8AC3E}">
        <p14:creationId xmlns:p14="http://schemas.microsoft.com/office/powerpoint/2010/main" val="9541211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BDBD24B-E01B-82E4-C719-FE47B0ADBFFE}"/>
              </a:ext>
            </a:extLst>
          </p:cNvPr>
          <p:cNvSpPr/>
          <p:nvPr/>
        </p:nvSpPr>
        <p:spPr>
          <a:xfrm>
            <a:off x="-18011" y="0"/>
            <a:ext cx="18306011" cy="10286999"/>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bg1"/>
              </a:solidFill>
            </a:endParaRPr>
          </a:p>
        </p:txBody>
      </p:sp>
      <p:pic>
        <p:nvPicPr>
          <p:cNvPr id="10" name="Picture 9">
            <a:extLst>
              <a:ext uri="{FF2B5EF4-FFF2-40B4-BE49-F238E27FC236}">
                <a16:creationId xmlns:a16="http://schemas.microsoft.com/office/drawing/2014/main" id="{B6B12E5C-1369-41C6-DF69-7A3978D5A48F}"/>
              </a:ext>
            </a:extLst>
          </p:cNvPr>
          <p:cNvPicPr>
            <a:picLocks noChangeAspect="1"/>
          </p:cNvPicPr>
          <p:nvPr/>
        </p:nvPicPr>
        <p:blipFill rotWithShape="1">
          <a:blip r:embed="rId3">
            <a:extLst>
              <a:ext uri="{28A0092B-C50C-407E-A947-70E740481C1C}">
                <a14:useLocalDpi xmlns:a14="http://schemas.microsoft.com/office/drawing/2010/main" val="0"/>
              </a:ext>
            </a:extLst>
          </a:blip>
          <a:srcRect b="12582"/>
          <a:stretch/>
        </p:blipFill>
        <p:spPr>
          <a:xfrm>
            <a:off x="2513224" y="4011287"/>
            <a:ext cx="15692118" cy="6230738"/>
          </a:xfrm>
          <a:prstGeom prst="rect">
            <a:avLst/>
          </a:prstGeom>
        </p:spPr>
      </p:pic>
      <p:sp>
        <p:nvSpPr>
          <p:cNvPr id="27" name="TextBox 5">
            <a:extLst>
              <a:ext uri="{FF2B5EF4-FFF2-40B4-BE49-F238E27FC236}">
                <a16:creationId xmlns:a16="http://schemas.microsoft.com/office/drawing/2014/main" id="{1CF2A54E-226B-3D4E-9239-8AF50CDBDA32}"/>
              </a:ext>
            </a:extLst>
          </p:cNvPr>
          <p:cNvSpPr txBox="1"/>
          <p:nvPr/>
        </p:nvSpPr>
        <p:spPr>
          <a:xfrm>
            <a:off x="1828355" y="2462002"/>
            <a:ext cx="16325972" cy="833754"/>
          </a:xfrm>
          <a:prstGeom prst="rect">
            <a:avLst/>
          </a:prstGeom>
        </p:spPr>
        <p:txBody>
          <a:bodyPr wrap="square" lIns="0" tIns="0" rIns="0" bIns="0" rtlCol="0" anchor="t">
            <a:spAutoFit/>
          </a:bodyPr>
          <a:lstStyle/>
          <a:p>
            <a:pPr marL="457200" lvl="0" indent="-457200" algn="l">
              <a:lnSpc>
                <a:spcPts val="3359"/>
              </a:lnSpc>
              <a:spcBef>
                <a:spcPct val="0"/>
              </a:spcBef>
              <a:buFont typeface="+mj-lt"/>
              <a:buAutoNum type="arabicPeriod"/>
            </a:pPr>
            <a:r>
              <a:rPr lang="en-US" sz="2400" b="1" u="none" dirty="0">
                <a:solidFill>
                  <a:schemeClr val="bg1"/>
                </a:solidFill>
                <a:latin typeface="Public Sans"/>
              </a:rPr>
              <a:t>Gas amounts fo</a:t>
            </a:r>
            <a:r>
              <a:rPr lang="en-US" sz="2400" b="1" dirty="0">
                <a:solidFill>
                  <a:schemeClr val="bg1"/>
                </a:solidFill>
                <a:latin typeface="Public Sans"/>
              </a:rPr>
              <a:t>r 99% of the mass in a disk</a:t>
            </a:r>
            <a:endParaRPr lang="en-US" sz="2400" b="1" i="1" dirty="0">
              <a:solidFill>
                <a:schemeClr val="bg1"/>
              </a:solidFill>
              <a:latin typeface="Public Sans"/>
            </a:endParaRPr>
          </a:p>
          <a:p>
            <a:pPr marL="457200" lvl="0" indent="-457200" algn="l">
              <a:lnSpc>
                <a:spcPts val="3359"/>
              </a:lnSpc>
              <a:spcBef>
                <a:spcPct val="0"/>
              </a:spcBef>
              <a:buFont typeface="+mj-lt"/>
              <a:buAutoNum type="arabicPeriod"/>
            </a:pPr>
            <a:r>
              <a:rPr lang="en-US" sz="2400" b="1" dirty="0">
                <a:solidFill>
                  <a:schemeClr val="bg1"/>
                </a:solidFill>
                <a:latin typeface="Public Sans"/>
              </a:rPr>
              <a:t>Gas slows dust down and makes it fall into the disk midplane and drift radially</a:t>
            </a:r>
          </a:p>
        </p:txBody>
      </p:sp>
      <p:sp>
        <p:nvSpPr>
          <p:cNvPr id="28" name="TextBox 6">
            <a:extLst>
              <a:ext uri="{FF2B5EF4-FFF2-40B4-BE49-F238E27FC236}">
                <a16:creationId xmlns:a16="http://schemas.microsoft.com/office/drawing/2014/main" id="{CB28A56A-D437-9046-B36D-C8507BDD0A91}"/>
              </a:ext>
            </a:extLst>
          </p:cNvPr>
          <p:cNvSpPr txBox="1"/>
          <p:nvPr/>
        </p:nvSpPr>
        <p:spPr>
          <a:xfrm>
            <a:off x="1828355" y="1949844"/>
            <a:ext cx="8839645" cy="456151"/>
          </a:xfrm>
          <a:prstGeom prst="rect">
            <a:avLst/>
          </a:prstGeom>
        </p:spPr>
        <p:txBody>
          <a:bodyPr wrap="square" lIns="0" tIns="0" rIns="0" bIns="0" rtlCol="0" anchor="t">
            <a:spAutoFit/>
          </a:bodyPr>
          <a:lstStyle/>
          <a:p>
            <a:pPr marL="0" lvl="0" indent="0" algn="l">
              <a:lnSpc>
                <a:spcPts val="3850"/>
              </a:lnSpc>
              <a:spcBef>
                <a:spcPct val="0"/>
              </a:spcBef>
            </a:pPr>
            <a:r>
              <a:rPr lang="en-US" sz="2750" u="none" dirty="0">
                <a:solidFill>
                  <a:schemeClr val="bg1"/>
                </a:solidFill>
                <a:latin typeface="Public Sans Bold"/>
              </a:rPr>
              <a:t>Dust interaction with the surrounding gas</a:t>
            </a:r>
          </a:p>
        </p:txBody>
      </p:sp>
      <p:sp>
        <p:nvSpPr>
          <p:cNvPr id="30" name="Freeform 12">
            <a:extLst>
              <a:ext uri="{FF2B5EF4-FFF2-40B4-BE49-F238E27FC236}">
                <a16:creationId xmlns:a16="http://schemas.microsoft.com/office/drawing/2014/main" id="{92012BEF-D379-F542-9D44-803FC079FD14}"/>
              </a:ext>
            </a:extLst>
          </p:cNvPr>
          <p:cNvSpPr/>
          <p:nvPr/>
        </p:nvSpPr>
        <p:spPr>
          <a:xfrm rot="16200000">
            <a:off x="1281826" y="2120730"/>
            <a:ext cx="284377" cy="194537"/>
          </a:xfrm>
          <a:custGeom>
            <a:avLst/>
            <a:gdLst/>
            <a:ahLst/>
            <a:cxnLst/>
            <a:rect l="l" t="t" r="r" b="b"/>
            <a:pathLst>
              <a:path w="1930400" h="1297940">
                <a:moveTo>
                  <a:pt x="0" y="0"/>
                </a:moveTo>
                <a:lnTo>
                  <a:pt x="965200" y="1297940"/>
                </a:lnTo>
                <a:lnTo>
                  <a:pt x="1930400" y="0"/>
                </a:lnTo>
                <a:close/>
              </a:path>
            </a:pathLst>
          </a:custGeom>
          <a:solidFill>
            <a:srgbClr val="FFC000"/>
          </a:solidFill>
          <a:ln>
            <a:noFill/>
          </a:ln>
        </p:spPr>
      </p:sp>
      <p:sp>
        <p:nvSpPr>
          <p:cNvPr id="40" name="TextBox 2">
            <a:extLst>
              <a:ext uri="{FF2B5EF4-FFF2-40B4-BE49-F238E27FC236}">
                <a16:creationId xmlns:a16="http://schemas.microsoft.com/office/drawing/2014/main" id="{5BE800BA-CF84-8D4A-A00A-AF6A0021B7AD}"/>
              </a:ext>
            </a:extLst>
          </p:cNvPr>
          <p:cNvSpPr txBox="1"/>
          <p:nvPr/>
        </p:nvSpPr>
        <p:spPr>
          <a:xfrm>
            <a:off x="1521283" y="729756"/>
            <a:ext cx="13415732" cy="832344"/>
          </a:xfrm>
          <a:prstGeom prst="rect">
            <a:avLst/>
          </a:prstGeom>
        </p:spPr>
        <p:txBody>
          <a:bodyPr wrap="square" lIns="0" tIns="0" rIns="0" bIns="0" rtlCol="0" anchor="t">
            <a:spAutoFit/>
          </a:bodyPr>
          <a:lstStyle/>
          <a:p>
            <a:pPr marL="0" lvl="0" indent="0">
              <a:lnSpc>
                <a:spcPts val="6870"/>
              </a:lnSpc>
            </a:pPr>
            <a:r>
              <a:rPr lang="en-US" sz="5725" dirty="0">
                <a:solidFill>
                  <a:schemeClr val="bg1"/>
                </a:solidFill>
                <a:latin typeface="Public Sans Bold"/>
              </a:rPr>
              <a:t>Structure of a protoplanetary disk</a:t>
            </a:r>
            <a:endParaRPr lang="en-US" sz="5725" u="none" dirty="0">
              <a:solidFill>
                <a:schemeClr val="bg1"/>
              </a:solidFill>
              <a:latin typeface="Public Sans Bold"/>
            </a:endParaRPr>
          </a:p>
        </p:txBody>
      </p:sp>
      <p:sp>
        <p:nvSpPr>
          <p:cNvPr id="19" name="TextBox 18">
            <a:extLst>
              <a:ext uri="{FF2B5EF4-FFF2-40B4-BE49-F238E27FC236}">
                <a16:creationId xmlns:a16="http://schemas.microsoft.com/office/drawing/2014/main" id="{DFF27DFC-F415-3E49-AC3D-70561AD6D040}"/>
              </a:ext>
            </a:extLst>
          </p:cNvPr>
          <p:cNvSpPr txBox="1"/>
          <p:nvPr/>
        </p:nvSpPr>
        <p:spPr>
          <a:xfrm>
            <a:off x="16160520" y="4211888"/>
            <a:ext cx="2013180" cy="369332"/>
          </a:xfrm>
          <a:prstGeom prst="rect">
            <a:avLst/>
          </a:prstGeom>
          <a:noFill/>
        </p:spPr>
        <p:txBody>
          <a:bodyPr wrap="none" rtlCol="0">
            <a:spAutoFit/>
          </a:bodyPr>
          <a:lstStyle/>
          <a:p>
            <a:r>
              <a:rPr lang="en-US" dirty="0" err="1"/>
              <a:t>Miotello</a:t>
            </a:r>
            <a:r>
              <a:rPr lang="en-US" dirty="0"/>
              <a:t> et al. 2022</a:t>
            </a:r>
          </a:p>
        </p:txBody>
      </p:sp>
      <p:sp>
        <p:nvSpPr>
          <p:cNvPr id="43" name="Slide Number Placeholder 42">
            <a:extLst>
              <a:ext uri="{FF2B5EF4-FFF2-40B4-BE49-F238E27FC236}">
                <a16:creationId xmlns:a16="http://schemas.microsoft.com/office/drawing/2014/main" id="{A2F29B4D-B4DE-884B-9644-6FF70DAD1E19}"/>
              </a:ext>
            </a:extLst>
          </p:cNvPr>
          <p:cNvSpPr>
            <a:spLocks noGrp="1"/>
          </p:cNvSpPr>
          <p:nvPr>
            <p:ph type="sldNum" sz="quarter" idx="12"/>
          </p:nvPr>
        </p:nvSpPr>
        <p:spPr/>
        <p:txBody>
          <a:bodyPr/>
          <a:lstStyle/>
          <a:p>
            <a:fld id="{B6F15528-21DE-4FAA-801E-634DDDAF4B2B}" type="slidenum">
              <a:rPr lang="en-US" smtClean="0"/>
              <a:pPr/>
              <a:t>6</a:t>
            </a:fld>
            <a:endParaRPr lang="en-US"/>
          </a:p>
        </p:txBody>
      </p:sp>
      <p:sp>
        <p:nvSpPr>
          <p:cNvPr id="2" name="Footer Placeholder 1">
            <a:extLst>
              <a:ext uri="{FF2B5EF4-FFF2-40B4-BE49-F238E27FC236}">
                <a16:creationId xmlns:a16="http://schemas.microsoft.com/office/drawing/2014/main" id="{C1E118A5-303E-CCC3-F308-3B9FCBA354B7}"/>
              </a:ext>
            </a:extLst>
          </p:cNvPr>
          <p:cNvSpPr>
            <a:spLocks noGrp="1"/>
          </p:cNvSpPr>
          <p:nvPr>
            <p:ph type="ftr" sz="quarter" idx="11"/>
          </p:nvPr>
        </p:nvSpPr>
        <p:spPr>
          <a:xfrm>
            <a:off x="76200" y="9943042"/>
            <a:ext cx="3657600" cy="251882"/>
          </a:xfrm>
        </p:spPr>
        <p:txBody>
          <a:bodyPr/>
          <a:lstStyle/>
          <a:p>
            <a:r>
              <a:rPr lang="en-US"/>
              <a:t>Marion Villenave – IEEE Buenaventura Spring Mixer  05/04/2023</a:t>
            </a:r>
            <a:endParaRPr lang="en-US" dirty="0"/>
          </a:p>
        </p:txBody>
      </p:sp>
      <p:pic>
        <p:nvPicPr>
          <p:cNvPr id="13" name="Picture 12">
            <a:extLst>
              <a:ext uri="{FF2B5EF4-FFF2-40B4-BE49-F238E27FC236}">
                <a16:creationId xmlns:a16="http://schemas.microsoft.com/office/drawing/2014/main" id="{325D297F-7D96-702F-1536-9B9402D79B5F}"/>
              </a:ext>
            </a:extLst>
          </p:cNvPr>
          <p:cNvPicPr>
            <a:picLocks noChangeAspect="1"/>
          </p:cNvPicPr>
          <p:nvPr/>
        </p:nvPicPr>
        <p:blipFill>
          <a:blip r:embed="rId4"/>
          <a:stretch>
            <a:fillRect/>
          </a:stretch>
        </p:blipFill>
        <p:spPr>
          <a:xfrm>
            <a:off x="6672947" y="4270294"/>
            <a:ext cx="2663925" cy="536761"/>
          </a:xfrm>
          <a:prstGeom prst="rect">
            <a:avLst/>
          </a:prstGeom>
        </p:spPr>
      </p:pic>
      <p:sp>
        <p:nvSpPr>
          <p:cNvPr id="14" name="TextBox 13">
            <a:extLst>
              <a:ext uri="{FF2B5EF4-FFF2-40B4-BE49-F238E27FC236}">
                <a16:creationId xmlns:a16="http://schemas.microsoft.com/office/drawing/2014/main" id="{E3CB818E-F36A-AE11-C7B4-395A7B7F6A4F}"/>
              </a:ext>
            </a:extLst>
          </p:cNvPr>
          <p:cNvSpPr txBox="1"/>
          <p:nvPr/>
        </p:nvSpPr>
        <p:spPr>
          <a:xfrm>
            <a:off x="6791556" y="3952212"/>
            <a:ext cx="2071716" cy="369332"/>
          </a:xfrm>
          <a:prstGeom prst="rect">
            <a:avLst/>
          </a:prstGeom>
          <a:solidFill>
            <a:schemeClr val="bg1"/>
          </a:solidFill>
        </p:spPr>
        <p:txBody>
          <a:bodyPr wrap="square" rtlCol="0">
            <a:spAutoFit/>
          </a:bodyPr>
          <a:lstStyle/>
          <a:p>
            <a:pPr algn="ctr"/>
            <a:r>
              <a:rPr lang="fr-FR" dirty="0"/>
              <a:t>Density</a:t>
            </a:r>
          </a:p>
        </p:txBody>
      </p:sp>
      <p:cxnSp>
        <p:nvCxnSpPr>
          <p:cNvPr id="5" name="Straight Arrow Connector 4">
            <a:extLst>
              <a:ext uri="{FF2B5EF4-FFF2-40B4-BE49-F238E27FC236}">
                <a16:creationId xmlns:a16="http://schemas.microsoft.com/office/drawing/2014/main" id="{C4DE40FB-509D-2E07-0CAD-84A1A635FF7A}"/>
              </a:ext>
            </a:extLst>
          </p:cNvPr>
          <p:cNvCxnSpPr>
            <a:cxnSpLocks/>
          </p:cNvCxnSpPr>
          <p:nvPr/>
        </p:nvCxnSpPr>
        <p:spPr>
          <a:xfrm>
            <a:off x="4183181" y="5676900"/>
            <a:ext cx="0" cy="1316832"/>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E6299105-27EB-AF6C-98BE-8E89FA650968}"/>
              </a:ext>
            </a:extLst>
          </p:cNvPr>
          <p:cNvCxnSpPr>
            <a:cxnSpLocks/>
          </p:cNvCxnSpPr>
          <p:nvPr/>
        </p:nvCxnSpPr>
        <p:spPr>
          <a:xfrm>
            <a:off x="4648200" y="7362519"/>
            <a:ext cx="1663289"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669E554-5D48-52C0-9BA2-B2D91CBCE483}"/>
              </a:ext>
            </a:extLst>
          </p:cNvPr>
          <p:cNvSpPr txBox="1"/>
          <p:nvPr/>
        </p:nvSpPr>
        <p:spPr>
          <a:xfrm>
            <a:off x="4197816" y="6001783"/>
            <a:ext cx="1123769" cy="830997"/>
          </a:xfrm>
          <a:prstGeom prst="rect">
            <a:avLst/>
          </a:prstGeom>
          <a:noFill/>
          <a:scene3d>
            <a:camera prst="orthographicFront">
              <a:rot lat="0" lon="0" rev="0"/>
            </a:camera>
            <a:lightRig rig="threePt" dir="t"/>
          </a:scene3d>
        </p:spPr>
        <p:txBody>
          <a:bodyPr wrap="none" rtlCol="0">
            <a:spAutoFit/>
          </a:bodyPr>
          <a:lstStyle/>
          <a:p>
            <a:r>
              <a:rPr lang="en-US" sz="2400" dirty="0">
                <a:solidFill>
                  <a:schemeClr val="bg1"/>
                </a:solidFill>
              </a:rPr>
              <a:t>Vertical</a:t>
            </a:r>
          </a:p>
          <a:p>
            <a:r>
              <a:rPr lang="en-US" sz="2400" dirty="0">
                <a:solidFill>
                  <a:schemeClr val="bg1"/>
                </a:solidFill>
              </a:rPr>
              <a:t>settling</a:t>
            </a:r>
          </a:p>
        </p:txBody>
      </p:sp>
      <p:sp>
        <p:nvSpPr>
          <p:cNvPr id="8" name="TextBox 7">
            <a:extLst>
              <a:ext uri="{FF2B5EF4-FFF2-40B4-BE49-F238E27FC236}">
                <a16:creationId xmlns:a16="http://schemas.microsoft.com/office/drawing/2014/main" id="{7CD981B4-5304-28FC-EBF4-06622B73A782}"/>
              </a:ext>
            </a:extLst>
          </p:cNvPr>
          <p:cNvSpPr txBox="1"/>
          <p:nvPr/>
        </p:nvSpPr>
        <p:spPr>
          <a:xfrm>
            <a:off x="4759700" y="7430594"/>
            <a:ext cx="1555234" cy="461665"/>
          </a:xfrm>
          <a:prstGeom prst="rect">
            <a:avLst/>
          </a:prstGeom>
          <a:noFill/>
          <a:scene3d>
            <a:camera prst="orthographicFront">
              <a:rot lat="0" lon="0" rev="0"/>
            </a:camera>
            <a:lightRig rig="threePt" dir="t"/>
          </a:scene3d>
        </p:spPr>
        <p:txBody>
          <a:bodyPr wrap="none" rtlCol="0">
            <a:spAutoFit/>
          </a:bodyPr>
          <a:lstStyle/>
          <a:p>
            <a:r>
              <a:rPr lang="en-US" sz="2400" dirty="0">
                <a:solidFill>
                  <a:schemeClr val="bg1"/>
                </a:solidFill>
              </a:rPr>
              <a:t>Radial drift</a:t>
            </a:r>
          </a:p>
        </p:txBody>
      </p:sp>
    </p:spTree>
    <p:extLst>
      <p:ext uri="{BB962C8B-B14F-4D97-AF65-F5344CB8AC3E}">
        <p14:creationId xmlns:p14="http://schemas.microsoft.com/office/powerpoint/2010/main" val="33225451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BDBD24B-E01B-82E4-C719-FE47B0ADBFFE}"/>
              </a:ext>
            </a:extLst>
          </p:cNvPr>
          <p:cNvSpPr/>
          <p:nvPr/>
        </p:nvSpPr>
        <p:spPr>
          <a:xfrm>
            <a:off x="-18011" y="0"/>
            <a:ext cx="18306011" cy="10286999"/>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bg1"/>
              </a:solidFill>
            </a:endParaRPr>
          </a:p>
        </p:txBody>
      </p:sp>
      <p:sp>
        <p:nvSpPr>
          <p:cNvPr id="9" name="Rectangle 8">
            <a:extLst>
              <a:ext uri="{FF2B5EF4-FFF2-40B4-BE49-F238E27FC236}">
                <a16:creationId xmlns:a16="http://schemas.microsoft.com/office/drawing/2014/main" id="{EE5477FA-2FB3-9089-293E-B9703212A12D}"/>
              </a:ext>
            </a:extLst>
          </p:cNvPr>
          <p:cNvSpPr/>
          <p:nvPr/>
        </p:nvSpPr>
        <p:spPr>
          <a:xfrm>
            <a:off x="-44360" y="6001782"/>
            <a:ext cx="3473360" cy="33035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6B12E5C-1369-41C6-DF69-7A3978D5A48F}"/>
              </a:ext>
            </a:extLst>
          </p:cNvPr>
          <p:cNvPicPr>
            <a:picLocks noChangeAspect="1"/>
          </p:cNvPicPr>
          <p:nvPr/>
        </p:nvPicPr>
        <p:blipFill rotWithShape="1">
          <a:blip r:embed="rId3">
            <a:extLst>
              <a:ext uri="{28A0092B-C50C-407E-A947-70E740481C1C}">
                <a14:useLocalDpi xmlns:a14="http://schemas.microsoft.com/office/drawing/2010/main" val="0"/>
              </a:ext>
            </a:extLst>
          </a:blip>
          <a:srcRect b="12582"/>
          <a:stretch/>
        </p:blipFill>
        <p:spPr>
          <a:xfrm>
            <a:off x="2513224" y="4011287"/>
            <a:ext cx="15692118" cy="6230738"/>
          </a:xfrm>
          <a:prstGeom prst="rect">
            <a:avLst/>
          </a:prstGeom>
        </p:spPr>
      </p:pic>
      <p:sp>
        <p:nvSpPr>
          <p:cNvPr id="27" name="TextBox 5">
            <a:extLst>
              <a:ext uri="{FF2B5EF4-FFF2-40B4-BE49-F238E27FC236}">
                <a16:creationId xmlns:a16="http://schemas.microsoft.com/office/drawing/2014/main" id="{1CF2A54E-226B-3D4E-9239-8AF50CDBDA32}"/>
              </a:ext>
            </a:extLst>
          </p:cNvPr>
          <p:cNvSpPr txBox="1"/>
          <p:nvPr/>
        </p:nvSpPr>
        <p:spPr>
          <a:xfrm>
            <a:off x="1828355" y="2462002"/>
            <a:ext cx="16325972" cy="833754"/>
          </a:xfrm>
          <a:prstGeom prst="rect">
            <a:avLst/>
          </a:prstGeom>
        </p:spPr>
        <p:txBody>
          <a:bodyPr wrap="square" lIns="0" tIns="0" rIns="0" bIns="0" rtlCol="0" anchor="t">
            <a:spAutoFit/>
          </a:bodyPr>
          <a:lstStyle/>
          <a:p>
            <a:pPr marL="457200" lvl="0" indent="-457200" algn="l">
              <a:lnSpc>
                <a:spcPts val="3359"/>
              </a:lnSpc>
              <a:spcBef>
                <a:spcPct val="0"/>
              </a:spcBef>
              <a:buFont typeface="+mj-lt"/>
              <a:buAutoNum type="arabicPeriod"/>
            </a:pPr>
            <a:r>
              <a:rPr lang="en-US" sz="2400" b="1" u="none" dirty="0">
                <a:solidFill>
                  <a:schemeClr val="bg1"/>
                </a:solidFill>
                <a:latin typeface="Public Sans"/>
              </a:rPr>
              <a:t>Gas amounts fo</a:t>
            </a:r>
            <a:r>
              <a:rPr lang="en-US" sz="2400" b="1" dirty="0">
                <a:solidFill>
                  <a:schemeClr val="bg1"/>
                </a:solidFill>
                <a:latin typeface="Public Sans"/>
              </a:rPr>
              <a:t>r 99% of the mass in a disk</a:t>
            </a:r>
          </a:p>
          <a:p>
            <a:pPr marL="457200" lvl="0" indent="-457200" algn="l">
              <a:lnSpc>
                <a:spcPts val="3359"/>
              </a:lnSpc>
              <a:spcBef>
                <a:spcPct val="0"/>
              </a:spcBef>
              <a:buFont typeface="+mj-lt"/>
              <a:buAutoNum type="arabicPeriod"/>
            </a:pPr>
            <a:r>
              <a:rPr lang="en-US" sz="2400" b="1" dirty="0">
                <a:solidFill>
                  <a:schemeClr val="bg1"/>
                </a:solidFill>
                <a:latin typeface="Public Sans"/>
              </a:rPr>
              <a:t>Gas slows dust down and makes it fall into the disk midplane and drift radially</a:t>
            </a:r>
          </a:p>
        </p:txBody>
      </p:sp>
      <p:sp>
        <p:nvSpPr>
          <p:cNvPr id="28" name="TextBox 6">
            <a:extLst>
              <a:ext uri="{FF2B5EF4-FFF2-40B4-BE49-F238E27FC236}">
                <a16:creationId xmlns:a16="http://schemas.microsoft.com/office/drawing/2014/main" id="{CB28A56A-D437-9046-B36D-C8507BDD0A91}"/>
              </a:ext>
            </a:extLst>
          </p:cNvPr>
          <p:cNvSpPr txBox="1"/>
          <p:nvPr/>
        </p:nvSpPr>
        <p:spPr>
          <a:xfrm>
            <a:off x="1828355" y="1949844"/>
            <a:ext cx="8839645" cy="456151"/>
          </a:xfrm>
          <a:prstGeom prst="rect">
            <a:avLst/>
          </a:prstGeom>
        </p:spPr>
        <p:txBody>
          <a:bodyPr wrap="square" lIns="0" tIns="0" rIns="0" bIns="0" rtlCol="0" anchor="t">
            <a:spAutoFit/>
          </a:bodyPr>
          <a:lstStyle/>
          <a:p>
            <a:pPr marL="0" lvl="0" indent="0" algn="l">
              <a:lnSpc>
                <a:spcPts val="3850"/>
              </a:lnSpc>
              <a:spcBef>
                <a:spcPct val="0"/>
              </a:spcBef>
            </a:pPr>
            <a:r>
              <a:rPr lang="en-US" sz="2750" u="none" dirty="0">
                <a:solidFill>
                  <a:schemeClr val="bg1"/>
                </a:solidFill>
                <a:latin typeface="Public Sans Bold"/>
              </a:rPr>
              <a:t>Dust interaction with the surrounding gas</a:t>
            </a:r>
          </a:p>
        </p:txBody>
      </p:sp>
      <p:sp>
        <p:nvSpPr>
          <p:cNvPr id="30" name="Freeform 12">
            <a:extLst>
              <a:ext uri="{FF2B5EF4-FFF2-40B4-BE49-F238E27FC236}">
                <a16:creationId xmlns:a16="http://schemas.microsoft.com/office/drawing/2014/main" id="{92012BEF-D379-F542-9D44-803FC079FD14}"/>
              </a:ext>
            </a:extLst>
          </p:cNvPr>
          <p:cNvSpPr/>
          <p:nvPr/>
        </p:nvSpPr>
        <p:spPr>
          <a:xfrm rot="16200000">
            <a:off x="1281826" y="2120730"/>
            <a:ext cx="284377" cy="194537"/>
          </a:xfrm>
          <a:custGeom>
            <a:avLst/>
            <a:gdLst/>
            <a:ahLst/>
            <a:cxnLst/>
            <a:rect l="l" t="t" r="r" b="b"/>
            <a:pathLst>
              <a:path w="1930400" h="1297940">
                <a:moveTo>
                  <a:pt x="0" y="0"/>
                </a:moveTo>
                <a:lnTo>
                  <a:pt x="965200" y="1297940"/>
                </a:lnTo>
                <a:lnTo>
                  <a:pt x="1930400" y="0"/>
                </a:lnTo>
                <a:close/>
              </a:path>
            </a:pathLst>
          </a:custGeom>
          <a:solidFill>
            <a:srgbClr val="FFC000"/>
          </a:solidFill>
          <a:ln>
            <a:noFill/>
          </a:ln>
        </p:spPr>
      </p:sp>
      <p:sp>
        <p:nvSpPr>
          <p:cNvPr id="40" name="TextBox 2">
            <a:extLst>
              <a:ext uri="{FF2B5EF4-FFF2-40B4-BE49-F238E27FC236}">
                <a16:creationId xmlns:a16="http://schemas.microsoft.com/office/drawing/2014/main" id="{5BE800BA-CF84-8D4A-A00A-AF6A0021B7AD}"/>
              </a:ext>
            </a:extLst>
          </p:cNvPr>
          <p:cNvSpPr txBox="1"/>
          <p:nvPr/>
        </p:nvSpPr>
        <p:spPr>
          <a:xfrm>
            <a:off x="1521283" y="729756"/>
            <a:ext cx="13415732" cy="832344"/>
          </a:xfrm>
          <a:prstGeom prst="rect">
            <a:avLst/>
          </a:prstGeom>
        </p:spPr>
        <p:txBody>
          <a:bodyPr wrap="square" lIns="0" tIns="0" rIns="0" bIns="0" rtlCol="0" anchor="t">
            <a:spAutoFit/>
          </a:bodyPr>
          <a:lstStyle/>
          <a:p>
            <a:pPr marL="0" lvl="0" indent="0">
              <a:lnSpc>
                <a:spcPts val="6870"/>
              </a:lnSpc>
            </a:pPr>
            <a:r>
              <a:rPr lang="en-US" sz="5725" dirty="0">
                <a:solidFill>
                  <a:schemeClr val="bg1"/>
                </a:solidFill>
                <a:latin typeface="Public Sans Bold"/>
              </a:rPr>
              <a:t>Structure of a protoplanetary disk</a:t>
            </a:r>
            <a:endParaRPr lang="en-US" sz="5725" u="none" dirty="0">
              <a:solidFill>
                <a:schemeClr val="bg1"/>
              </a:solidFill>
              <a:latin typeface="Public Sans Bold"/>
            </a:endParaRPr>
          </a:p>
        </p:txBody>
      </p:sp>
      <p:sp>
        <p:nvSpPr>
          <p:cNvPr id="19" name="TextBox 18">
            <a:extLst>
              <a:ext uri="{FF2B5EF4-FFF2-40B4-BE49-F238E27FC236}">
                <a16:creationId xmlns:a16="http://schemas.microsoft.com/office/drawing/2014/main" id="{DFF27DFC-F415-3E49-AC3D-70561AD6D040}"/>
              </a:ext>
            </a:extLst>
          </p:cNvPr>
          <p:cNvSpPr txBox="1"/>
          <p:nvPr/>
        </p:nvSpPr>
        <p:spPr>
          <a:xfrm>
            <a:off x="16160520" y="4211888"/>
            <a:ext cx="2013180" cy="369332"/>
          </a:xfrm>
          <a:prstGeom prst="rect">
            <a:avLst/>
          </a:prstGeom>
          <a:noFill/>
        </p:spPr>
        <p:txBody>
          <a:bodyPr wrap="none" rtlCol="0">
            <a:spAutoFit/>
          </a:bodyPr>
          <a:lstStyle/>
          <a:p>
            <a:r>
              <a:rPr lang="en-US" dirty="0" err="1"/>
              <a:t>Miotello</a:t>
            </a:r>
            <a:r>
              <a:rPr lang="en-US" dirty="0"/>
              <a:t> et al. 2022</a:t>
            </a:r>
          </a:p>
        </p:txBody>
      </p:sp>
      <p:sp>
        <p:nvSpPr>
          <p:cNvPr id="43" name="Slide Number Placeholder 42">
            <a:extLst>
              <a:ext uri="{FF2B5EF4-FFF2-40B4-BE49-F238E27FC236}">
                <a16:creationId xmlns:a16="http://schemas.microsoft.com/office/drawing/2014/main" id="{A2F29B4D-B4DE-884B-9644-6FF70DAD1E19}"/>
              </a:ext>
            </a:extLst>
          </p:cNvPr>
          <p:cNvSpPr>
            <a:spLocks noGrp="1"/>
          </p:cNvSpPr>
          <p:nvPr>
            <p:ph type="sldNum" sz="quarter" idx="12"/>
          </p:nvPr>
        </p:nvSpPr>
        <p:spPr/>
        <p:txBody>
          <a:bodyPr/>
          <a:lstStyle/>
          <a:p>
            <a:fld id="{B6F15528-21DE-4FAA-801E-634DDDAF4B2B}" type="slidenum">
              <a:rPr lang="en-US" smtClean="0"/>
              <a:pPr/>
              <a:t>7</a:t>
            </a:fld>
            <a:endParaRPr lang="en-US"/>
          </a:p>
        </p:txBody>
      </p:sp>
      <p:sp>
        <p:nvSpPr>
          <p:cNvPr id="2" name="Footer Placeholder 1">
            <a:extLst>
              <a:ext uri="{FF2B5EF4-FFF2-40B4-BE49-F238E27FC236}">
                <a16:creationId xmlns:a16="http://schemas.microsoft.com/office/drawing/2014/main" id="{C1E118A5-303E-CCC3-F308-3B9FCBA354B7}"/>
              </a:ext>
            </a:extLst>
          </p:cNvPr>
          <p:cNvSpPr>
            <a:spLocks noGrp="1"/>
          </p:cNvSpPr>
          <p:nvPr>
            <p:ph type="ftr" sz="quarter" idx="11"/>
          </p:nvPr>
        </p:nvSpPr>
        <p:spPr>
          <a:xfrm>
            <a:off x="76200" y="9943042"/>
            <a:ext cx="3657600" cy="251882"/>
          </a:xfrm>
        </p:spPr>
        <p:txBody>
          <a:bodyPr/>
          <a:lstStyle/>
          <a:p>
            <a:r>
              <a:rPr lang="en-US"/>
              <a:t>Marion Villenave – IEEE Buenaventura Spring Mixer  05/04/2023</a:t>
            </a:r>
            <a:endParaRPr lang="en-US" dirty="0"/>
          </a:p>
        </p:txBody>
      </p:sp>
      <p:pic>
        <p:nvPicPr>
          <p:cNvPr id="13" name="Picture 12">
            <a:extLst>
              <a:ext uri="{FF2B5EF4-FFF2-40B4-BE49-F238E27FC236}">
                <a16:creationId xmlns:a16="http://schemas.microsoft.com/office/drawing/2014/main" id="{325D297F-7D96-702F-1536-9B9402D79B5F}"/>
              </a:ext>
            </a:extLst>
          </p:cNvPr>
          <p:cNvPicPr>
            <a:picLocks noChangeAspect="1"/>
          </p:cNvPicPr>
          <p:nvPr/>
        </p:nvPicPr>
        <p:blipFill>
          <a:blip r:embed="rId4"/>
          <a:stretch>
            <a:fillRect/>
          </a:stretch>
        </p:blipFill>
        <p:spPr>
          <a:xfrm>
            <a:off x="6672947" y="4270294"/>
            <a:ext cx="2663925" cy="536761"/>
          </a:xfrm>
          <a:prstGeom prst="rect">
            <a:avLst/>
          </a:prstGeom>
        </p:spPr>
      </p:pic>
      <p:sp>
        <p:nvSpPr>
          <p:cNvPr id="14" name="TextBox 13">
            <a:extLst>
              <a:ext uri="{FF2B5EF4-FFF2-40B4-BE49-F238E27FC236}">
                <a16:creationId xmlns:a16="http://schemas.microsoft.com/office/drawing/2014/main" id="{E3CB818E-F36A-AE11-C7B4-395A7B7F6A4F}"/>
              </a:ext>
            </a:extLst>
          </p:cNvPr>
          <p:cNvSpPr txBox="1"/>
          <p:nvPr/>
        </p:nvSpPr>
        <p:spPr>
          <a:xfrm>
            <a:off x="6791556" y="3952212"/>
            <a:ext cx="2071716" cy="369332"/>
          </a:xfrm>
          <a:prstGeom prst="rect">
            <a:avLst/>
          </a:prstGeom>
          <a:solidFill>
            <a:schemeClr val="bg1"/>
          </a:solidFill>
        </p:spPr>
        <p:txBody>
          <a:bodyPr wrap="square" rtlCol="0">
            <a:spAutoFit/>
          </a:bodyPr>
          <a:lstStyle/>
          <a:p>
            <a:pPr algn="ctr"/>
            <a:r>
              <a:rPr lang="fr-FR" dirty="0"/>
              <a:t>Density</a:t>
            </a:r>
          </a:p>
        </p:txBody>
      </p:sp>
      <p:cxnSp>
        <p:nvCxnSpPr>
          <p:cNvPr id="5" name="Straight Arrow Connector 4">
            <a:extLst>
              <a:ext uri="{FF2B5EF4-FFF2-40B4-BE49-F238E27FC236}">
                <a16:creationId xmlns:a16="http://schemas.microsoft.com/office/drawing/2014/main" id="{C4DE40FB-509D-2E07-0CAD-84A1A635FF7A}"/>
              </a:ext>
            </a:extLst>
          </p:cNvPr>
          <p:cNvCxnSpPr>
            <a:cxnSpLocks/>
          </p:cNvCxnSpPr>
          <p:nvPr/>
        </p:nvCxnSpPr>
        <p:spPr>
          <a:xfrm>
            <a:off x="4183181" y="5676900"/>
            <a:ext cx="0" cy="1316832"/>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E6299105-27EB-AF6C-98BE-8E89FA650968}"/>
              </a:ext>
            </a:extLst>
          </p:cNvPr>
          <p:cNvCxnSpPr>
            <a:cxnSpLocks/>
          </p:cNvCxnSpPr>
          <p:nvPr/>
        </p:nvCxnSpPr>
        <p:spPr>
          <a:xfrm>
            <a:off x="4648200" y="7362519"/>
            <a:ext cx="1663289"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669E554-5D48-52C0-9BA2-B2D91CBCE483}"/>
              </a:ext>
            </a:extLst>
          </p:cNvPr>
          <p:cNvSpPr txBox="1"/>
          <p:nvPr/>
        </p:nvSpPr>
        <p:spPr>
          <a:xfrm>
            <a:off x="4197816" y="6001783"/>
            <a:ext cx="1123769" cy="830997"/>
          </a:xfrm>
          <a:prstGeom prst="rect">
            <a:avLst/>
          </a:prstGeom>
          <a:noFill/>
          <a:scene3d>
            <a:camera prst="orthographicFront">
              <a:rot lat="0" lon="0" rev="0"/>
            </a:camera>
            <a:lightRig rig="threePt" dir="t"/>
          </a:scene3d>
        </p:spPr>
        <p:txBody>
          <a:bodyPr wrap="none" rtlCol="0">
            <a:spAutoFit/>
          </a:bodyPr>
          <a:lstStyle/>
          <a:p>
            <a:r>
              <a:rPr lang="en-US" sz="2400" dirty="0">
                <a:solidFill>
                  <a:schemeClr val="bg1"/>
                </a:solidFill>
              </a:rPr>
              <a:t>Vertical</a:t>
            </a:r>
          </a:p>
          <a:p>
            <a:r>
              <a:rPr lang="en-US" sz="2400" dirty="0">
                <a:solidFill>
                  <a:schemeClr val="bg1"/>
                </a:solidFill>
              </a:rPr>
              <a:t>settling</a:t>
            </a:r>
          </a:p>
        </p:txBody>
      </p:sp>
      <p:sp>
        <p:nvSpPr>
          <p:cNvPr id="8" name="TextBox 7">
            <a:extLst>
              <a:ext uri="{FF2B5EF4-FFF2-40B4-BE49-F238E27FC236}">
                <a16:creationId xmlns:a16="http://schemas.microsoft.com/office/drawing/2014/main" id="{7CD981B4-5304-28FC-EBF4-06622B73A782}"/>
              </a:ext>
            </a:extLst>
          </p:cNvPr>
          <p:cNvSpPr txBox="1"/>
          <p:nvPr/>
        </p:nvSpPr>
        <p:spPr>
          <a:xfrm>
            <a:off x="4759700" y="7430594"/>
            <a:ext cx="1555234" cy="461665"/>
          </a:xfrm>
          <a:prstGeom prst="rect">
            <a:avLst/>
          </a:prstGeom>
          <a:noFill/>
          <a:scene3d>
            <a:camera prst="orthographicFront">
              <a:rot lat="0" lon="0" rev="0"/>
            </a:camera>
            <a:lightRig rig="threePt" dir="t"/>
          </a:scene3d>
        </p:spPr>
        <p:txBody>
          <a:bodyPr wrap="none" rtlCol="0">
            <a:spAutoFit/>
          </a:bodyPr>
          <a:lstStyle/>
          <a:p>
            <a:r>
              <a:rPr lang="en-US" sz="2400" dirty="0">
                <a:solidFill>
                  <a:schemeClr val="bg1"/>
                </a:solidFill>
              </a:rPr>
              <a:t>Radial drift</a:t>
            </a:r>
          </a:p>
        </p:txBody>
      </p:sp>
      <p:pic>
        <p:nvPicPr>
          <p:cNvPr id="3" name="Picture 2">
            <a:extLst>
              <a:ext uri="{FF2B5EF4-FFF2-40B4-BE49-F238E27FC236}">
                <a16:creationId xmlns:a16="http://schemas.microsoft.com/office/drawing/2014/main" id="{675400A5-7149-56D0-9685-801FCCD9D2EF}"/>
              </a:ext>
            </a:extLst>
          </p:cNvPr>
          <p:cNvPicPr>
            <a:picLocks noChangeAspect="1"/>
          </p:cNvPicPr>
          <p:nvPr/>
        </p:nvPicPr>
        <p:blipFill rotWithShape="1">
          <a:blip r:embed="rId5"/>
          <a:srcRect t="74444" r="82500" b="7778"/>
          <a:stretch/>
        </p:blipFill>
        <p:spPr>
          <a:xfrm>
            <a:off x="-44360" y="6094513"/>
            <a:ext cx="2583934" cy="1476534"/>
          </a:xfrm>
          <a:prstGeom prst="rect">
            <a:avLst/>
          </a:prstGeom>
        </p:spPr>
      </p:pic>
      <p:pic>
        <p:nvPicPr>
          <p:cNvPr id="4" name="Picture 3">
            <a:extLst>
              <a:ext uri="{FF2B5EF4-FFF2-40B4-BE49-F238E27FC236}">
                <a16:creationId xmlns:a16="http://schemas.microsoft.com/office/drawing/2014/main" id="{91E61734-22C9-FDF6-3451-96ADB15A7CFA}"/>
              </a:ext>
            </a:extLst>
          </p:cNvPr>
          <p:cNvPicPr>
            <a:picLocks noChangeAspect="1"/>
          </p:cNvPicPr>
          <p:nvPr/>
        </p:nvPicPr>
        <p:blipFill rotWithShape="1">
          <a:blip r:embed="rId5"/>
          <a:srcRect l="21875" t="75412" r="55000" b="7922"/>
          <a:stretch/>
        </p:blipFill>
        <p:spPr>
          <a:xfrm>
            <a:off x="-33867" y="7814233"/>
            <a:ext cx="3486943" cy="1413626"/>
          </a:xfrm>
          <a:prstGeom prst="rect">
            <a:avLst/>
          </a:prstGeom>
        </p:spPr>
      </p:pic>
    </p:spTree>
    <p:extLst>
      <p:ext uri="{BB962C8B-B14F-4D97-AF65-F5344CB8AC3E}">
        <p14:creationId xmlns:p14="http://schemas.microsoft.com/office/powerpoint/2010/main" val="14173988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3610218-481F-D4B5-72A2-5B60E8809CC2}"/>
              </a:ext>
            </a:extLst>
          </p:cNvPr>
          <p:cNvSpPr/>
          <p:nvPr/>
        </p:nvSpPr>
        <p:spPr>
          <a:xfrm>
            <a:off x="-18011" y="3062"/>
            <a:ext cx="18306011" cy="10287000"/>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Footer Placeholder 1">
            <a:extLst>
              <a:ext uri="{FF2B5EF4-FFF2-40B4-BE49-F238E27FC236}">
                <a16:creationId xmlns:a16="http://schemas.microsoft.com/office/drawing/2014/main" id="{43AC7D15-E67A-E17E-6FFA-21545F0B353F}"/>
              </a:ext>
            </a:extLst>
          </p:cNvPr>
          <p:cNvSpPr>
            <a:spLocks noGrp="1"/>
          </p:cNvSpPr>
          <p:nvPr>
            <p:ph type="ftr" sz="quarter" idx="11"/>
          </p:nvPr>
        </p:nvSpPr>
        <p:spPr/>
        <p:txBody>
          <a:bodyPr/>
          <a:lstStyle/>
          <a:p>
            <a:r>
              <a:rPr lang="en-US"/>
              <a:t>Marion Villenave – IEEE Buenaventura Spring Mixer  05/04/2023</a:t>
            </a:r>
          </a:p>
        </p:txBody>
      </p:sp>
      <p:sp>
        <p:nvSpPr>
          <p:cNvPr id="3" name="Slide Number Placeholder 2">
            <a:extLst>
              <a:ext uri="{FF2B5EF4-FFF2-40B4-BE49-F238E27FC236}">
                <a16:creationId xmlns:a16="http://schemas.microsoft.com/office/drawing/2014/main" id="{8DA1AF7B-D98C-4DBC-27CC-706229421AE0}"/>
              </a:ext>
            </a:extLst>
          </p:cNvPr>
          <p:cNvSpPr>
            <a:spLocks noGrp="1"/>
          </p:cNvSpPr>
          <p:nvPr>
            <p:ph type="sldNum" sz="quarter" idx="12"/>
          </p:nvPr>
        </p:nvSpPr>
        <p:spPr/>
        <p:txBody>
          <a:bodyPr/>
          <a:lstStyle/>
          <a:p>
            <a:fld id="{B6F15528-21DE-4FAA-801E-634DDDAF4B2B}" type="slidenum">
              <a:rPr lang="en-US" smtClean="0"/>
              <a:pPr/>
              <a:t>8</a:t>
            </a:fld>
            <a:endParaRPr lang="en-US"/>
          </a:p>
        </p:txBody>
      </p:sp>
      <p:pic>
        <p:nvPicPr>
          <p:cNvPr id="1026" name="Picture 2" descr="Hubble Space Telescope - Wikipedia">
            <a:extLst>
              <a:ext uri="{FF2B5EF4-FFF2-40B4-BE49-F238E27FC236}">
                <a16:creationId xmlns:a16="http://schemas.microsoft.com/office/drawing/2014/main" id="{5F58120E-E91D-C368-F371-65D233070B7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010" y="3074457"/>
            <a:ext cx="5858469" cy="439843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tacama Large Millimeter Array (ALMA) – San Pedro de Atacama, Chile - Atlas  Obscura">
            <a:extLst>
              <a:ext uri="{FF2B5EF4-FFF2-40B4-BE49-F238E27FC236}">
                <a16:creationId xmlns:a16="http://schemas.microsoft.com/office/drawing/2014/main" id="{17110186-CDF4-34FF-8501-A25FAF8EB6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8006" y="3044823"/>
            <a:ext cx="6597650" cy="439843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The Very Large Array (VLA) in Socorro, New Mexico. Photograph by Dave... |  Download Scientific Diagram">
            <a:extLst>
              <a:ext uri="{FF2B5EF4-FFF2-40B4-BE49-F238E27FC236}">
                <a16:creationId xmlns:a16="http://schemas.microsoft.com/office/drawing/2014/main" id="{48ADA4AA-90A9-9C43-DFE6-F82FCC425A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52145" y="3074457"/>
            <a:ext cx="6135855" cy="4368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2">
            <a:extLst>
              <a:ext uri="{FF2B5EF4-FFF2-40B4-BE49-F238E27FC236}">
                <a16:creationId xmlns:a16="http://schemas.microsoft.com/office/drawing/2014/main" id="{27D97085-652F-8DB7-AB00-73594405B4AF}"/>
              </a:ext>
            </a:extLst>
          </p:cNvPr>
          <p:cNvSpPr txBox="1"/>
          <p:nvPr/>
        </p:nvSpPr>
        <p:spPr>
          <a:xfrm>
            <a:off x="1587044" y="558660"/>
            <a:ext cx="16861642" cy="832407"/>
          </a:xfrm>
          <a:prstGeom prst="rect">
            <a:avLst/>
          </a:prstGeom>
        </p:spPr>
        <p:txBody>
          <a:bodyPr wrap="square" lIns="0" tIns="0" rIns="0" bIns="0" rtlCol="0" anchor="t">
            <a:spAutoFit/>
          </a:bodyPr>
          <a:lstStyle/>
          <a:p>
            <a:pPr>
              <a:lnSpc>
                <a:spcPts val="6959"/>
              </a:lnSpc>
            </a:pPr>
            <a:r>
              <a:rPr lang="en-US" sz="5400" dirty="0">
                <a:solidFill>
                  <a:schemeClr val="bg1"/>
                </a:solidFill>
                <a:latin typeface="Public Sans Bold"/>
              </a:rPr>
              <a:t>Multi-wavelength observations</a:t>
            </a:r>
          </a:p>
        </p:txBody>
      </p:sp>
      <p:sp>
        <p:nvSpPr>
          <p:cNvPr id="7" name="TextBox 4">
            <a:extLst>
              <a:ext uri="{FF2B5EF4-FFF2-40B4-BE49-F238E27FC236}">
                <a16:creationId xmlns:a16="http://schemas.microsoft.com/office/drawing/2014/main" id="{E7730B3E-31EB-7242-217B-D17ACF5278BB}"/>
              </a:ext>
            </a:extLst>
          </p:cNvPr>
          <p:cNvSpPr txBox="1"/>
          <p:nvPr/>
        </p:nvSpPr>
        <p:spPr>
          <a:xfrm>
            <a:off x="170321" y="2312699"/>
            <a:ext cx="5481805" cy="456151"/>
          </a:xfrm>
          <a:prstGeom prst="rect">
            <a:avLst/>
          </a:prstGeom>
        </p:spPr>
        <p:txBody>
          <a:bodyPr wrap="square" lIns="0" tIns="0" rIns="0" bIns="0" rtlCol="0" anchor="t">
            <a:spAutoFit/>
          </a:bodyPr>
          <a:lstStyle/>
          <a:p>
            <a:pPr marL="0" lvl="0" indent="0" algn="ctr">
              <a:lnSpc>
                <a:spcPts val="3850"/>
              </a:lnSpc>
              <a:spcBef>
                <a:spcPct val="0"/>
              </a:spcBef>
            </a:pPr>
            <a:r>
              <a:rPr lang="en-US" sz="2750" u="none" dirty="0">
                <a:solidFill>
                  <a:schemeClr val="bg1"/>
                </a:solidFill>
                <a:latin typeface="Public Sans Bold"/>
              </a:rPr>
              <a:t>Hubble Space Telescope</a:t>
            </a:r>
          </a:p>
        </p:txBody>
      </p:sp>
      <p:sp>
        <p:nvSpPr>
          <p:cNvPr id="8" name="TextBox 2">
            <a:extLst>
              <a:ext uri="{FF2B5EF4-FFF2-40B4-BE49-F238E27FC236}">
                <a16:creationId xmlns:a16="http://schemas.microsoft.com/office/drawing/2014/main" id="{E16DBA8E-0652-3FE0-3441-6FA51DFE0526}"/>
              </a:ext>
            </a:extLst>
          </p:cNvPr>
          <p:cNvSpPr txBox="1"/>
          <p:nvPr/>
        </p:nvSpPr>
        <p:spPr>
          <a:xfrm>
            <a:off x="425390" y="7486876"/>
            <a:ext cx="5105401" cy="2577822"/>
          </a:xfrm>
          <a:prstGeom prst="rect">
            <a:avLst/>
          </a:prstGeom>
        </p:spPr>
        <p:txBody>
          <a:bodyPr wrap="square" lIns="0" tIns="0" rIns="0" bIns="0" rtlCol="0" anchor="t">
            <a:spAutoFit/>
          </a:bodyPr>
          <a:lstStyle/>
          <a:p>
            <a:pPr marL="0" lvl="0" indent="0" algn="ctr">
              <a:lnSpc>
                <a:spcPts val="3359"/>
              </a:lnSpc>
              <a:spcBef>
                <a:spcPct val="0"/>
              </a:spcBef>
            </a:pPr>
            <a:r>
              <a:rPr lang="en-US" sz="2400" u="none" dirty="0">
                <a:solidFill>
                  <a:schemeClr val="bg1"/>
                </a:solidFill>
                <a:latin typeface="Public Sans"/>
              </a:rPr>
              <a:t>0.1 – 2.5 µm</a:t>
            </a:r>
          </a:p>
          <a:p>
            <a:pPr marL="0" lvl="0" indent="0" algn="ctr">
              <a:lnSpc>
                <a:spcPts val="3359"/>
              </a:lnSpc>
              <a:spcBef>
                <a:spcPct val="0"/>
              </a:spcBef>
            </a:pPr>
            <a:r>
              <a:rPr lang="en-US" sz="2400" u="none" dirty="0">
                <a:solidFill>
                  <a:schemeClr val="bg1"/>
                </a:solidFill>
                <a:latin typeface="Public Sans"/>
              </a:rPr>
              <a:t>CCD</a:t>
            </a:r>
          </a:p>
          <a:p>
            <a:pPr marL="0" lvl="0" indent="0" algn="ctr">
              <a:lnSpc>
                <a:spcPts val="3359"/>
              </a:lnSpc>
              <a:spcBef>
                <a:spcPct val="0"/>
              </a:spcBef>
            </a:pPr>
            <a:r>
              <a:rPr lang="en-US" sz="2400" dirty="0">
                <a:solidFill>
                  <a:schemeClr val="bg1"/>
                </a:solidFill>
                <a:latin typeface="Public Sans"/>
              </a:rPr>
              <a:t>Scattered light observations from ~</a:t>
            </a:r>
            <a:r>
              <a:rPr lang="en-US" sz="2400" b="1" dirty="0">
                <a:solidFill>
                  <a:schemeClr val="bg1"/>
                </a:solidFill>
                <a:latin typeface="Public Sans"/>
              </a:rPr>
              <a:t>µm sized particles</a:t>
            </a:r>
          </a:p>
          <a:p>
            <a:pPr marL="0" lvl="0" indent="0" algn="ctr">
              <a:lnSpc>
                <a:spcPts val="3359"/>
              </a:lnSpc>
              <a:spcBef>
                <a:spcPct val="0"/>
              </a:spcBef>
            </a:pPr>
            <a:endParaRPr lang="en-US" sz="2400" b="1" dirty="0">
              <a:solidFill>
                <a:schemeClr val="bg1"/>
              </a:solidFill>
              <a:latin typeface="Public Sans"/>
            </a:endParaRPr>
          </a:p>
          <a:p>
            <a:pPr marL="0" lvl="0" indent="0" algn="ctr">
              <a:lnSpc>
                <a:spcPts val="3359"/>
              </a:lnSpc>
              <a:spcBef>
                <a:spcPct val="0"/>
              </a:spcBef>
            </a:pPr>
            <a:r>
              <a:rPr lang="en-US" sz="2400" dirty="0">
                <a:solidFill>
                  <a:schemeClr val="bg1"/>
                </a:solidFill>
                <a:latin typeface="Public Sans"/>
              </a:rPr>
              <a:t>Well coupled to the gas</a:t>
            </a:r>
          </a:p>
        </p:txBody>
      </p:sp>
      <p:sp>
        <p:nvSpPr>
          <p:cNvPr id="9" name="TextBox 4">
            <a:extLst>
              <a:ext uri="{FF2B5EF4-FFF2-40B4-BE49-F238E27FC236}">
                <a16:creationId xmlns:a16="http://schemas.microsoft.com/office/drawing/2014/main" id="{C35AD4CF-40DF-A889-4E8E-840803357B5C}"/>
              </a:ext>
            </a:extLst>
          </p:cNvPr>
          <p:cNvSpPr txBox="1"/>
          <p:nvPr/>
        </p:nvSpPr>
        <p:spPr>
          <a:xfrm>
            <a:off x="5705796" y="2309142"/>
            <a:ext cx="5481805" cy="456151"/>
          </a:xfrm>
          <a:prstGeom prst="rect">
            <a:avLst/>
          </a:prstGeom>
        </p:spPr>
        <p:txBody>
          <a:bodyPr wrap="square" lIns="0" tIns="0" rIns="0" bIns="0" rtlCol="0" anchor="t">
            <a:spAutoFit/>
          </a:bodyPr>
          <a:lstStyle/>
          <a:p>
            <a:pPr marL="0" lvl="0" indent="0" algn="ctr">
              <a:lnSpc>
                <a:spcPts val="3850"/>
              </a:lnSpc>
              <a:spcBef>
                <a:spcPct val="0"/>
              </a:spcBef>
            </a:pPr>
            <a:r>
              <a:rPr lang="en-US" sz="2750" u="none" dirty="0">
                <a:solidFill>
                  <a:schemeClr val="bg1"/>
                </a:solidFill>
                <a:latin typeface="Public Sans Bold"/>
              </a:rPr>
              <a:t>ALMA</a:t>
            </a:r>
          </a:p>
        </p:txBody>
      </p:sp>
      <p:sp>
        <p:nvSpPr>
          <p:cNvPr id="10" name="TextBox 2">
            <a:extLst>
              <a:ext uri="{FF2B5EF4-FFF2-40B4-BE49-F238E27FC236}">
                <a16:creationId xmlns:a16="http://schemas.microsoft.com/office/drawing/2014/main" id="{8E4649C1-5CBC-F632-54F3-F2D0A95CAD0D}"/>
              </a:ext>
            </a:extLst>
          </p:cNvPr>
          <p:cNvSpPr txBox="1"/>
          <p:nvPr/>
        </p:nvSpPr>
        <p:spPr>
          <a:xfrm>
            <a:off x="6114857" y="7475037"/>
            <a:ext cx="5105401" cy="2577822"/>
          </a:xfrm>
          <a:prstGeom prst="rect">
            <a:avLst/>
          </a:prstGeom>
        </p:spPr>
        <p:txBody>
          <a:bodyPr wrap="square" lIns="0" tIns="0" rIns="0" bIns="0" rtlCol="0" anchor="t">
            <a:spAutoFit/>
          </a:bodyPr>
          <a:lstStyle/>
          <a:p>
            <a:pPr marL="0" lvl="0" indent="0" algn="ctr">
              <a:lnSpc>
                <a:spcPts val="3359"/>
              </a:lnSpc>
              <a:spcBef>
                <a:spcPct val="0"/>
              </a:spcBef>
            </a:pPr>
            <a:r>
              <a:rPr lang="en-US" sz="2400" u="none" dirty="0">
                <a:solidFill>
                  <a:schemeClr val="bg1"/>
                </a:solidFill>
                <a:latin typeface="Public Sans"/>
              </a:rPr>
              <a:t>0.3 – 3.6 mm</a:t>
            </a:r>
          </a:p>
          <a:p>
            <a:pPr marL="0" lvl="0" indent="0" algn="ctr">
              <a:lnSpc>
                <a:spcPts val="3359"/>
              </a:lnSpc>
              <a:spcBef>
                <a:spcPct val="0"/>
              </a:spcBef>
            </a:pPr>
            <a:r>
              <a:rPr lang="en-US" sz="2400" dirty="0">
                <a:solidFill>
                  <a:schemeClr val="bg1"/>
                </a:solidFill>
                <a:latin typeface="Public Sans"/>
              </a:rPr>
              <a:t>Heterodyne detectors</a:t>
            </a:r>
            <a:endParaRPr lang="en-US" sz="2400" u="none" dirty="0">
              <a:solidFill>
                <a:schemeClr val="bg1"/>
              </a:solidFill>
              <a:latin typeface="Public Sans"/>
            </a:endParaRPr>
          </a:p>
          <a:p>
            <a:pPr marL="0" lvl="0" indent="0" algn="ctr">
              <a:lnSpc>
                <a:spcPts val="3359"/>
              </a:lnSpc>
              <a:spcBef>
                <a:spcPct val="0"/>
              </a:spcBef>
            </a:pPr>
            <a:r>
              <a:rPr lang="en-US" sz="2400" dirty="0">
                <a:solidFill>
                  <a:schemeClr val="bg1"/>
                </a:solidFill>
                <a:latin typeface="Public Sans"/>
              </a:rPr>
              <a:t>Thermal emission from </a:t>
            </a:r>
          </a:p>
          <a:p>
            <a:pPr marL="0" lvl="0" indent="0" algn="ctr">
              <a:lnSpc>
                <a:spcPts val="3359"/>
              </a:lnSpc>
              <a:spcBef>
                <a:spcPct val="0"/>
              </a:spcBef>
            </a:pPr>
            <a:r>
              <a:rPr lang="en-US" sz="2400" b="1" dirty="0">
                <a:solidFill>
                  <a:schemeClr val="bg1"/>
                </a:solidFill>
                <a:latin typeface="Public Sans"/>
              </a:rPr>
              <a:t>~</a:t>
            </a:r>
            <a:r>
              <a:rPr lang="en-US" sz="2400" dirty="0">
                <a:solidFill>
                  <a:schemeClr val="bg1"/>
                </a:solidFill>
                <a:latin typeface="Public Sans"/>
              </a:rPr>
              <a:t>100µm</a:t>
            </a:r>
            <a:r>
              <a:rPr lang="en-US" sz="2400" b="1" dirty="0">
                <a:solidFill>
                  <a:schemeClr val="bg1"/>
                </a:solidFill>
                <a:latin typeface="Public Sans"/>
              </a:rPr>
              <a:t> sized particles</a:t>
            </a:r>
          </a:p>
          <a:p>
            <a:pPr marL="0" lvl="0" indent="0" algn="ctr">
              <a:lnSpc>
                <a:spcPts val="3359"/>
              </a:lnSpc>
              <a:spcBef>
                <a:spcPct val="0"/>
              </a:spcBef>
            </a:pPr>
            <a:endParaRPr lang="en-US" sz="2400" b="1" dirty="0">
              <a:solidFill>
                <a:schemeClr val="bg1"/>
              </a:solidFill>
              <a:latin typeface="Public Sans"/>
            </a:endParaRPr>
          </a:p>
          <a:p>
            <a:pPr marL="0" lvl="0" indent="0" algn="ctr">
              <a:lnSpc>
                <a:spcPts val="3359"/>
              </a:lnSpc>
              <a:spcBef>
                <a:spcPct val="0"/>
              </a:spcBef>
            </a:pPr>
            <a:r>
              <a:rPr lang="en-US" sz="2400" dirty="0">
                <a:solidFill>
                  <a:schemeClr val="bg1"/>
                </a:solidFill>
                <a:latin typeface="Public Sans"/>
              </a:rPr>
              <a:t>Affected by vertical settling</a:t>
            </a:r>
          </a:p>
        </p:txBody>
      </p:sp>
      <p:sp>
        <p:nvSpPr>
          <p:cNvPr id="11" name="TextBox 4">
            <a:extLst>
              <a:ext uri="{FF2B5EF4-FFF2-40B4-BE49-F238E27FC236}">
                <a16:creationId xmlns:a16="http://schemas.microsoft.com/office/drawing/2014/main" id="{BAB63EDA-1F3A-C089-D5E8-9A7360252A29}"/>
              </a:ext>
            </a:extLst>
          </p:cNvPr>
          <p:cNvSpPr txBox="1"/>
          <p:nvPr/>
        </p:nvSpPr>
        <p:spPr>
          <a:xfrm>
            <a:off x="12485068" y="2309142"/>
            <a:ext cx="5481805" cy="456151"/>
          </a:xfrm>
          <a:prstGeom prst="rect">
            <a:avLst/>
          </a:prstGeom>
        </p:spPr>
        <p:txBody>
          <a:bodyPr wrap="square" lIns="0" tIns="0" rIns="0" bIns="0" rtlCol="0" anchor="t">
            <a:spAutoFit/>
          </a:bodyPr>
          <a:lstStyle/>
          <a:p>
            <a:pPr marL="0" lvl="0" indent="0" algn="ctr">
              <a:lnSpc>
                <a:spcPts val="3850"/>
              </a:lnSpc>
              <a:spcBef>
                <a:spcPct val="0"/>
              </a:spcBef>
            </a:pPr>
            <a:r>
              <a:rPr lang="en-US" sz="2750" u="none" dirty="0">
                <a:solidFill>
                  <a:schemeClr val="bg1"/>
                </a:solidFill>
                <a:latin typeface="Public Sans Bold"/>
              </a:rPr>
              <a:t>VLA</a:t>
            </a:r>
          </a:p>
        </p:txBody>
      </p:sp>
      <p:sp>
        <p:nvSpPr>
          <p:cNvPr id="12" name="TextBox 2">
            <a:extLst>
              <a:ext uri="{FF2B5EF4-FFF2-40B4-BE49-F238E27FC236}">
                <a16:creationId xmlns:a16="http://schemas.microsoft.com/office/drawing/2014/main" id="{60CDB4F8-E92E-4137-C499-BBE77C19873D}"/>
              </a:ext>
            </a:extLst>
          </p:cNvPr>
          <p:cNvSpPr txBox="1"/>
          <p:nvPr/>
        </p:nvSpPr>
        <p:spPr>
          <a:xfrm>
            <a:off x="12861472" y="7472890"/>
            <a:ext cx="5105401" cy="2577822"/>
          </a:xfrm>
          <a:prstGeom prst="rect">
            <a:avLst/>
          </a:prstGeom>
        </p:spPr>
        <p:txBody>
          <a:bodyPr wrap="square" lIns="0" tIns="0" rIns="0" bIns="0" rtlCol="0" anchor="t">
            <a:spAutoFit/>
          </a:bodyPr>
          <a:lstStyle/>
          <a:p>
            <a:pPr marL="0" lvl="0" indent="0" algn="ctr">
              <a:lnSpc>
                <a:spcPts val="3359"/>
              </a:lnSpc>
              <a:spcBef>
                <a:spcPct val="0"/>
              </a:spcBef>
            </a:pPr>
            <a:r>
              <a:rPr lang="en-US" sz="2400" u="none" dirty="0">
                <a:solidFill>
                  <a:schemeClr val="bg1"/>
                </a:solidFill>
                <a:latin typeface="Public Sans"/>
              </a:rPr>
              <a:t>6 – 4100 mm</a:t>
            </a:r>
          </a:p>
          <a:p>
            <a:pPr marL="0" lvl="0" indent="0" algn="ctr">
              <a:lnSpc>
                <a:spcPts val="3359"/>
              </a:lnSpc>
              <a:spcBef>
                <a:spcPct val="0"/>
              </a:spcBef>
            </a:pPr>
            <a:r>
              <a:rPr lang="en-US" sz="2400" dirty="0">
                <a:solidFill>
                  <a:schemeClr val="bg1"/>
                </a:solidFill>
                <a:latin typeface="Public Sans"/>
              </a:rPr>
              <a:t>Heterodyne detectors</a:t>
            </a:r>
            <a:endParaRPr lang="en-US" sz="2400" u="none" dirty="0">
              <a:solidFill>
                <a:schemeClr val="bg1"/>
              </a:solidFill>
              <a:latin typeface="Public Sans"/>
            </a:endParaRPr>
          </a:p>
          <a:p>
            <a:pPr marL="0" lvl="0" indent="0" algn="ctr">
              <a:lnSpc>
                <a:spcPts val="3359"/>
              </a:lnSpc>
              <a:spcBef>
                <a:spcPct val="0"/>
              </a:spcBef>
            </a:pPr>
            <a:r>
              <a:rPr lang="en-US" sz="2400" dirty="0">
                <a:solidFill>
                  <a:schemeClr val="bg1"/>
                </a:solidFill>
                <a:latin typeface="Public Sans"/>
              </a:rPr>
              <a:t>Thermal emission from </a:t>
            </a:r>
          </a:p>
          <a:p>
            <a:pPr marL="0" lvl="0" indent="0" algn="ctr">
              <a:lnSpc>
                <a:spcPts val="3359"/>
              </a:lnSpc>
              <a:spcBef>
                <a:spcPct val="0"/>
              </a:spcBef>
            </a:pPr>
            <a:r>
              <a:rPr lang="en-US" sz="2400" b="1" dirty="0">
                <a:solidFill>
                  <a:schemeClr val="bg1"/>
                </a:solidFill>
                <a:latin typeface="Public Sans"/>
              </a:rPr>
              <a:t>~mm sized particles </a:t>
            </a:r>
          </a:p>
          <a:p>
            <a:pPr marL="0" lvl="0" indent="0" algn="ctr">
              <a:lnSpc>
                <a:spcPts val="3359"/>
              </a:lnSpc>
              <a:spcBef>
                <a:spcPct val="0"/>
              </a:spcBef>
            </a:pPr>
            <a:r>
              <a:rPr lang="en-US" sz="2400" dirty="0">
                <a:solidFill>
                  <a:schemeClr val="bg1"/>
                </a:solidFill>
                <a:latin typeface="Public Sans"/>
              </a:rPr>
              <a:t>(+ free-free emission)</a:t>
            </a:r>
          </a:p>
          <a:p>
            <a:pPr marL="0" lvl="0" indent="0" algn="ctr">
              <a:lnSpc>
                <a:spcPts val="3359"/>
              </a:lnSpc>
              <a:spcBef>
                <a:spcPct val="0"/>
              </a:spcBef>
            </a:pPr>
            <a:r>
              <a:rPr lang="en-US" sz="2400" dirty="0">
                <a:solidFill>
                  <a:schemeClr val="bg1"/>
                </a:solidFill>
                <a:latin typeface="Public Sans"/>
              </a:rPr>
              <a:t>Affected by vertical settling</a:t>
            </a:r>
          </a:p>
        </p:txBody>
      </p:sp>
    </p:spTree>
    <p:extLst>
      <p:ext uri="{BB962C8B-B14F-4D97-AF65-F5344CB8AC3E}">
        <p14:creationId xmlns:p14="http://schemas.microsoft.com/office/powerpoint/2010/main" val="21816064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2DBF0B6-A8F4-40A5-3F44-E8ED214A2ED3}"/>
              </a:ext>
            </a:extLst>
          </p:cNvPr>
          <p:cNvSpPr/>
          <p:nvPr/>
        </p:nvSpPr>
        <p:spPr>
          <a:xfrm>
            <a:off x="-18011" y="0"/>
            <a:ext cx="18306011" cy="10286999"/>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5" name="TextBox 2">
            <a:extLst>
              <a:ext uri="{FF2B5EF4-FFF2-40B4-BE49-F238E27FC236}">
                <a16:creationId xmlns:a16="http://schemas.microsoft.com/office/drawing/2014/main" id="{AEA93789-A6BE-A04C-917A-B035F068A245}"/>
              </a:ext>
            </a:extLst>
          </p:cNvPr>
          <p:cNvSpPr txBox="1"/>
          <p:nvPr/>
        </p:nvSpPr>
        <p:spPr>
          <a:xfrm>
            <a:off x="1587044" y="558660"/>
            <a:ext cx="16861642" cy="832407"/>
          </a:xfrm>
          <a:prstGeom prst="rect">
            <a:avLst/>
          </a:prstGeom>
        </p:spPr>
        <p:txBody>
          <a:bodyPr wrap="square" lIns="0" tIns="0" rIns="0" bIns="0" rtlCol="0" anchor="t">
            <a:spAutoFit/>
          </a:bodyPr>
          <a:lstStyle/>
          <a:p>
            <a:pPr>
              <a:lnSpc>
                <a:spcPts val="6959"/>
              </a:lnSpc>
            </a:pPr>
            <a:r>
              <a:rPr lang="en-US" sz="5400" dirty="0">
                <a:solidFill>
                  <a:schemeClr val="bg1"/>
                </a:solidFill>
                <a:latin typeface="Public Sans Bold"/>
              </a:rPr>
              <a:t>Observations of IRAS04302</a:t>
            </a:r>
          </a:p>
        </p:txBody>
      </p:sp>
      <p:sp>
        <p:nvSpPr>
          <p:cNvPr id="10" name="Slide Number Placeholder 9">
            <a:extLst>
              <a:ext uri="{FF2B5EF4-FFF2-40B4-BE49-F238E27FC236}">
                <a16:creationId xmlns:a16="http://schemas.microsoft.com/office/drawing/2014/main" id="{DF7C831E-70E0-C144-9176-CA00BFE20B52}"/>
              </a:ext>
            </a:extLst>
          </p:cNvPr>
          <p:cNvSpPr>
            <a:spLocks noGrp="1"/>
          </p:cNvSpPr>
          <p:nvPr>
            <p:ph type="sldNum" sz="quarter" idx="12"/>
          </p:nvPr>
        </p:nvSpPr>
        <p:spPr/>
        <p:txBody>
          <a:bodyPr/>
          <a:lstStyle/>
          <a:p>
            <a:fld id="{B6F15528-21DE-4FAA-801E-634DDDAF4B2B}" type="slidenum">
              <a:rPr lang="en-US" smtClean="0"/>
              <a:pPr/>
              <a:t>9</a:t>
            </a:fld>
            <a:endParaRPr lang="en-US"/>
          </a:p>
        </p:txBody>
      </p:sp>
      <p:sp>
        <p:nvSpPr>
          <p:cNvPr id="13" name="TextBox 3">
            <a:extLst>
              <a:ext uri="{FF2B5EF4-FFF2-40B4-BE49-F238E27FC236}">
                <a16:creationId xmlns:a16="http://schemas.microsoft.com/office/drawing/2014/main" id="{76CF5DF4-1E56-1740-85C6-2EE37AE8DDE1}"/>
              </a:ext>
            </a:extLst>
          </p:cNvPr>
          <p:cNvSpPr txBox="1"/>
          <p:nvPr/>
        </p:nvSpPr>
        <p:spPr>
          <a:xfrm>
            <a:off x="13717813" y="1679758"/>
            <a:ext cx="5022738" cy="246221"/>
          </a:xfrm>
          <a:prstGeom prst="rect">
            <a:avLst/>
          </a:prstGeom>
        </p:spPr>
        <p:txBody>
          <a:bodyPr wrap="square" lIns="0" tIns="0" rIns="0" bIns="0" rtlCol="0" anchor="t">
            <a:spAutoFit/>
          </a:bodyPr>
          <a:lstStyle/>
          <a:p>
            <a:pPr marL="0" marR="0" lvl="0" indent="0" algn="l" defTabSz="914400" rtl="0" eaLnBrk="1" fontAlgn="auto" latinLnBrk="0" hangingPunct="1">
              <a:spcBef>
                <a:spcPct val="0"/>
              </a:spcBef>
              <a:spcAft>
                <a:spcPts val="0"/>
              </a:spcAft>
              <a:buClrTx/>
              <a:buSzTx/>
              <a:buFontTx/>
              <a:buNone/>
              <a:tabLst/>
              <a:defRPr/>
            </a:pPr>
            <a:r>
              <a:rPr kumimoji="0" lang="en-US" sz="1600" i="0" u="none" strike="noStrike" kern="1200" cap="none" spc="0" normalizeH="0" baseline="0" noProof="0" dirty="0">
                <a:ln>
                  <a:noFill/>
                </a:ln>
                <a:solidFill>
                  <a:schemeClr val="bg1"/>
                </a:solidFill>
                <a:effectLst/>
                <a:uLnTx/>
                <a:uFillTx/>
                <a:latin typeface="Public Sans"/>
                <a:ea typeface="+mn-ea"/>
                <a:cs typeface="+mn-cs"/>
              </a:rPr>
              <a:t>Padgett et al. 1999, </a:t>
            </a:r>
            <a:r>
              <a:rPr kumimoji="0" lang="en-US" sz="1600" i="0" u="none" strike="noStrike" kern="1200" cap="none" spc="0" normalizeH="0" baseline="0" noProof="0" dirty="0" err="1">
                <a:ln>
                  <a:noFill/>
                </a:ln>
                <a:solidFill>
                  <a:schemeClr val="bg1"/>
                </a:solidFill>
                <a:effectLst/>
                <a:uLnTx/>
                <a:uFillTx/>
                <a:latin typeface="Public Sans"/>
                <a:ea typeface="+mn-ea"/>
                <a:cs typeface="+mn-cs"/>
              </a:rPr>
              <a:t>Villenave</a:t>
            </a:r>
            <a:r>
              <a:rPr kumimoji="0" lang="en-US" sz="1600" i="0" u="none" strike="noStrike" kern="1200" cap="none" spc="0" normalizeH="0" baseline="0" noProof="0" dirty="0">
                <a:ln>
                  <a:noFill/>
                </a:ln>
                <a:solidFill>
                  <a:schemeClr val="bg1"/>
                </a:solidFill>
                <a:effectLst/>
                <a:uLnTx/>
                <a:uFillTx/>
                <a:latin typeface="Public Sans"/>
                <a:ea typeface="+mn-ea"/>
                <a:cs typeface="+mn-cs"/>
              </a:rPr>
              <a:t> et al. 2020, 2023</a:t>
            </a:r>
            <a:endParaRPr kumimoji="0" lang="en-US" sz="1200" b="0" i="0" u="none" strike="noStrike" kern="1200" cap="none" spc="0" normalizeH="0" baseline="0" noProof="0" dirty="0">
              <a:ln>
                <a:noFill/>
              </a:ln>
              <a:solidFill>
                <a:schemeClr val="bg1"/>
              </a:solidFill>
              <a:effectLst/>
              <a:uLnTx/>
              <a:uFillTx/>
              <a:latin typeface="Public Sans"/>
              <a:ea typeface="+mn-ea"/>
              <a:cs typeface="+mn-cs"/>
            </a:endParaRPr>
          </a:p>
        </p:txBody>
      </p:sp>
      <p:sp>
        <p:nvSpPr>
          <p:cNvPr id="3" name="Footer Placeholder 1">
            <a:extLst>
              <a:ext uri="{FF2B5EF4-FFF2-40B4-BE49-F238E27FC236}">
                <a16:creationId xmlns:a16="http://schemas.microsoft.com/office/drawing/2014/main" id="{2035A171-EDD9-96AE-1F46-36C9A0B1FE6D}"/>
              </a:ext>
            </a:extLst>
          </p:cNvPr>
          <p:cNvSpPr>
            <a:spLocks noGrp="1"/>
          </p:cNvSpPr>
          <p:nvPr>
            <p:ph type="ftr" sz="quarter" idx="11"/>
          </p:nvPr>
        </p:nvSpPr>
        <p:spPr>
          <a:xfrm>
            <a:off x="76200" y="9943042"/>
            <a:ext cx="3657600" cy="251882"/>
          </a:xfrm>
        </p:spPr>
        <p:txBody>
          <a:bodyPr/>
          <a:lstStyle/>
          <a:p>
            <a:r>
              <a:rPr lang="en-US"/>
              <a:t>Marion Villenave – IEEE Buenaventura Spring Mixer  05/04/2023</a:t>
            </a:r>
            <a:endParaRPr lang="en-US" dirty="0"/>
          </a:p>
        </p:txBody>
      </p:sp>
      <p:pic>
        <p:nvPicPr>
          <p:cNvPr id="11" name="Picture 10">
            <a:extLst>
              <a:ext uri="{FF2B5EF4-FFF2-40B4-BE49-F238E27FC236}">
                <a16:creationId xmlns:a16="http://schemas.microsoft.com/office/drawing/2014/main" id="{CD7A35FE-5EEB-022C-B3B2-5EC0235BF39F}"/>
              </a:ext>
            </a:extLst>
          </p:cNvPr>
          <p:cNvPicPr>
            <a:picLocks noChangeAspect="1"/>
          </p:cNvPicPr>
          <p:nvPr/>
        </p:nvPicPr>
        <p:blipFill rotWithShape="1">
          <a:blip r:embed="rId3"/>
          <a:srcRect l="50532" t="1372" r="25405" b="67272"/>
          <a:stretch/>
        </p:blipFill>
        <p:spPr>
          <a:xfrm>
            <a:off x="216614" y="2826558"/>
            <a:ext cx="4621683" cy="4511834"/>
          </a:xfrm>
          <a:prstGeom prst="rect">
            <a:avLst/>
          </a:prstGeom>
        </p:spPr>
      </p:pic>
      <p:sp>
        <p:nvSpPr>
          <p:cNvPr id="21" name="TextBox 20">
            <a:extLst>
              <a:ext uri="{FF2B5EF4-FFF2-40B4-BE49-F238E27FC236}">
                <a16:creationId xmlns:a16="http://schemas.microsoft.com/office/drawing/2014/main" id="{C37CA0E8-0D33-AA77-ACD9-C01CF80E88F2}"/>
              </a:ext>
            </a:extLst>
          </p:cNvPr>
          <p:cNvSpPr txBox="1"/>
          <p:nvPr/>
        </p:nvSpPr>
        <p:spPr>
          <a:xfrm>
            <a:off x="430331" y="2974906"/>
            <a:ext cx="2341091" cy="400110"/>
          </a:xfrm>
          <a:prstGeom prst="rect">
            <a:avLst/>
          </a:prstGeom>
          <a:solidFill>
            <a:schemeClr val="tx1"/>
          </a:solidFill>
        </p:spPr>
        <p:txBody>
          <a:bodyPr wrap="square" rtlCol="0">
            <a:spAutoFit/>
          </a:bodyPr>
          <a:lstStyle/>
          <a:p>
            <a:r>
              <a:rPr lang="en-US" sz="2000" dirty="0">
                <a:solidFill>
                  <a:schemeClr val="bg1"/>
                </a:solidFill>
              </a:rPr>
              <a:t>1.6µm</a:t>
            </a:r>
          </a:p>
        </p:txBody>
      </p:sp>
      <p:sp>
        <p:nvSpPr>
          <p:cNvPr id="8" name="TextBox 4">
            <a:extLst>
              <a:ext uri="{FF2B5EF4-FFF2-40B4-BE49-F238E27FC236}">
                <a16:creationId xmlns:a16="http://schemas.microsoft.com/office/drawing/2014/main" id="{B8873327-9C17-4AE7-1A9C-97C98D6370F5}"/>
              </a:ext>
            </a:extLst>
          </p:cNvPr>
          <p:cNvSpPr txBox="1"/>
          <p:nvPr/>
        </p:nvSpPr>
        <p:spPr>
          <a:xfrm>
            <a:off x="1180212" y="7429500"/>
            <a:ext cx="14593187" cy="456151"/>
          </a:xfrm>
          <a:prstGeom prst="rect">
            <a:avLst/>
          </a:prstGeom>
        </p:spPr>
        <p:txBody>
          <a:bodyPr wrap="square" lIns="0" tIns="0" rIns="0" bIns="0" rtlCol="0" anchor="t">
            <a:spAutoFit/>
          </a:bodyPr>
          <a:lstStyle/>
          <a:p>
            <a:pPr marL="0" lvl="0" indent="0" algn="l">
              <a:lnSpc>
                <a:spcPts val="3850"/>
              </a:lnSpc>
              <a:spcBef>
                <a:spcPct val="0"/>
              </a:spcBef>
            </a:pPr>
            <a:r>
              <a:rPr lang="en-US" sz="2750" u="none" dirty="0">
                <a:solidFill>
                  <a:schemeClr val="bg1"/>
                </a:solidFill>
                <a:latin typeface="Public Sans Bold"/>
              </a:rPr>
              <a:t>Observations at a variety of wavelengths – sensitive to grains of different sizes</a:t>
            </a:r>
          </a:p>
        </p:txBody>
      </p:sp>
      <p:sp>
        <p:nvSpPr>
          <p:cNvPr id="9" name="TextBox 2">
            <a:extLst>
              <a:ext uri="{FF2B5EF4-FFF2-40B4-BE49-F238E27FC236}">
                <a16:creationId xmlns:a16="http://schemas.microsoft.com/office/drawing/2014/main" id="{D0373A51-BEFF-627B-15B0-1D20BB9E2482}"/>
              </a:ext>
            </a:extLst>
          </p:cNvPr>
          <p:cNvSpPr txBox="1"/>
          <p:nvPr/>
        </p:nvSpPr>
        <p:spPr>
          <a:xfrm>
            <a:off x="1180213" y="7988434"/>
            <a:ext cx="15438313" cy="397738"/>
          </a:xfrm>
          <a:prstGeom prst="rect">
            <a:avLst/>
          </a:prstGeom>
        </p:spPr>
        <p:txBody>
          <a:bodyPr wrap="square" lIns="0" tIns="0" rIns="0" bIns="0" rtlCol="0" anchor="t">
            <a:spAutoFit/>
          </a:bodyPr>
          <a:lstStyle/>
          <a:p>
            <a:pPr marL="0" lvl="0" indent="0">
              <a:lnSpc>
                <a:spcPts val="3359"/>
              </a:lnSpc>
              <a:spcBef>
                <a:spcPct val="0"/>
              </a:spcBef>
            </a:pPr>
            <a:r>
              <a:rPr lang="en-US" sz="2400" u="none" dirty="0">
                <a:solidFill>
                  <a:schemeClr val="bg1"/>
                </a:solidFill>
                <a:latin typeface="Public Sans"/>
              </a:rPr>
              <a:t>HST image: probe µm sized dust, shows the presence of an envelope</a:t>
            </a:r>
            <a:endParaRPr lang="en-US" sz="2400" dirty="0">
              <a:solidFill>
                <a:schemeClr val="bg1"/>
              </a:solidFill>
              <a:latin typeface="Public Sans"/>
            </a:endParaRPr>
          </a:p>
        </p:txBody>
      </p:sp>
      <p:sp>
        <p:nvSpPr>
          <p:cNvPr id="16" name="Rectangle 15">
            <a:extLst>
              <a:ext uri="{FF2B5EF4-FFF2-40B4-BE49-F238E27FC236}">
                <a16:creationId xmlns:a16="http://schemas.microsoft.com/office/drawing/2014/main" id="{8275A159-5AF2-0FCA-E249-B28C3D23294B}"/>
              </a:ext>
            </a:extLst>
          </p:cNvPr>
          <p:cNvSpPr/>
          <p:nvPr/>
        </p:nvSpPr>
        <p:spPr>
          <a:xfrm>
            <a:off x="13413825" y="2705100"/>
            <a:ext cx="372885" cy="4572000"/>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TextBox 4">
            <a:extLst>
              <a:ext uri="{FF2B5EF4-FFF2-40B4-BE49-F238E27FC236}">
                <a16:creationId xmlns:a16="http://schemas.microsoft.com/office/drawing/2014/main" id="{A40668EF-EB8A-9643-4634-80B4C6E229AD}"/>
              </a:ext>
            </a:extLst>
          </p:cNvPr>
          <p:cNvSpPr txBox="1"/>
          <p:nvPr/>
        </p:nvSpPr>
        <p:spPr>
          <a:xfrm>
            <a:off x="170321" y="2312699"/>
            <a:ext cx="5481805" cy="456151"/>
          </a:xfrm>
          <a:prstGeom prst="rect">
            <a:avLst/>
          </a:prstGeom>
        </p:spPr>
        <p:txBody>
          <a:bodyPr wrap="square" lIns="0" tIns="0" rIns="0" bIns="0" rtlCol="0" anchor="t">
            <a:spAutoFit/>
          </a:bodyPr>
          <a:lstStyle/>
          <a:p>
            <a:pPr marL="0" lvl="0" indent="0" algn="ctr">
              <a:lnSpc>
                <a:spcPts val="3850"/>
              </a:lnSpc>
              <a:spcBef>
                <a:spcPct val="0"/>
              </a:spcBef>
            </a:pPr>
            <a:r>
              <a:rPr lang="en-US" sz="2750" u="none" dirty="0">
                <a:solidFill>
                  <a:schemeClr val="bg1"/>
                </a:solidFill>
                <a:latin typeface="Public Sans Bold"/>
              </a:rPr>
              <a:t>Hubble Space Telescope</a:t>
            </a:r>
          </a:p>
        </p:txBody>
      </p:sp>
      <p:sp>
        <p:nvSpPr>
          <p:cNvPr id="5" name="TextBox 4">
            <a:extLst>
              <a:ext uri="{FF2B5EF4-FFF2-40B4-BE49-F238E27FC236}">
                <a16:creationId xmlns:a16="http://schemas.microsoft.com/office/drawing/2014/main" id="{4FB2A89B-F0C2-F414-C086-1F3E00A31A6A}"/>
              </a:ext>
            </a:extLst>
          </p:cNvPr>
          <p:cNvSpPr txBox="1"/>
          <p:nvPr/>
        </p:nvSpPr>
        <p:spPr>
          <a:xfrm>
            <a:off x="6344235" y="2326047"/>
            <a:ext cx="5481805" cy="456151"/>
          </a:xfrm>
          <a:prstGeom prst="rect">
            <a:avLst/>
          </a:prstGeom>
        </p:spPr>
        <p:txBody>
          <a:bodyPr wrap="square" lIns="0" tIns="0" rIns="0" bIns="0" rtlCol="0" anchor="t">
            <a:spAutoFit/>
          </a:bodyPr>
          <a:lstStyle/>
          <a:p>
            <a:pPr marL="0" lvl="0" indent="0" algn="ctr">
              <a:lnSpc>
                <a:spcPts val="3850"/>
              </a:lnSpc>
              <a:spcBef>
                <a:spcPct val="0"/>
              </a:spcBef>
            </a:pPr>
            <a:r>
              <a:rPr lang="en-US" sz="2750" u="none" dirty="0">
                <a:solidFill>
                  <a:schemeClr val="bg1"/>
                </a:solidFill>
                <a:latin typeface="Public Sans Bold"/>
              </a:rPr>
              <a:t>ALMA</a:t>
            </a:r>
          </a:p>
        </p:txBody>
      </p:sp>
      <p:sp>
        <p:nvSpPr>
          <p:cNvPr id="6" name="TextBox 4">
            <a:extLst>
              <a:ext uri="{FF2B5EF4-FFF2-40B4-BE49-F238E27FC236}">
                <a16:creationId xmlns:a16="http://schemas.microsoft.com/office/drawing/2014/main" id="{08E9D454-ED37-322B-B37B-7A892A24D456}"/>
              </a:ext>
            </a:extLst>
          </p:cNvPr>
          <p:cNvSpPr txBox="1"/>
          <p:nvPr/>
        </p:nvSpPr>
        <p:spPr>
          <a:xfrm>
            <a:off x="12485068" y="2309142"/>
            <a:ext cx="5481805" cy="456151"/>
          </a:xfrm>
          <a:prstGeom prst="rect">
            <a:avLst/>
          </a:prstGeom>
        </p:spPr>
        <p:txBody>
          <a:bodyPr wrap="square" lIns="0" tIns="0" rIns="0" bIns="0" rtlCol="0" anchor="t">
            <a:spAutoFit/>
          </a:bodyPr>
          <a:lstStyle/>
          <a:p>
            <a:pPr marL="0" lvl="0" indent="0" algn="ctr">
              <a:lnSpc>
                <a:spcPts val="3850"/>
              </a:lnSpc>
              <a:spcBef>
                <a:spcPct val="0"/>
              </a:spcBef>
            </a:pPr>
            <a:r>
              <a:rPr lang="en-US" sz="2750" u="none" dirty="0">
                <a:solidFill>
                  <a:schemeClr val="bg1"/>
                </a:solidFill>
                <a:latin typeface="Public Sans Bold"/>
              </a:rPr>
              <a:t>VLA</a:t>
            </a:r>
          </a:p>
        </p:txBody>
      </p:sp>
      <p:sp>
        <p:nvSpPr>
          <p:cNvPr id="7" name="Rectangle 6">
            <a:extLst>
              <a:ext uri="{FF2B5EF4-FFF2-40B4-BE49-F238E27FC236}">
                <a16:creationId xmlns:a16="http://schemas.microsoft.com/office/drawing/2014/main" id="{D02A34A9-0EDA-AEFD-6FA9-86D3764DEAA4}"/>
              </a:ext>
            </a:extLst>
          </p:cNvPr>
          <p:cNvSpPr/>
          <p:nvPr/>
        </p:nvSpPr>
        <p:spPr>
          <a:xfrm>
            <a:off x="2362200" y="4152900"/>
            <a:ext cx="347133" cy="165523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11705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27660</TotalTime>
  <Words>1937</Words>
  <Application>Microsoft Office PowerPoint</Application>
  <PresentationFormat>Custom</PresentationFormat>
  <Paragraphs>326</Paragraphs>
  <Slides>25</Slides>
  <Notes>18</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Calibri</vt:lpstr>
      <vt:lpstr>Public Sans Bold</vt:lpstr>
      <vt:lpstr>Public Sans</vt:lpstr>
      <vt:lpstr>Public Sans Thin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Bleu Blanc Simple Géométrique Présentation</dc:title>
  <cp:lastModifiedBy>Momin Quddus</cp:lastModifiedBy>
  <cp:revision>315</cp:revision>
  <dcterms:created xsi:type="dcterms:W3CDTF">2006-08-16T00:00:00Z</dcterms:created>
  <dcterms:modified xsi:type="dcterms:W3CDTF">2023-05-31T04:58:03Z</dcterms:modified>
  <dc:identifier>DAEoMNVfuOs</dc:identifier>
</cp:coreProperties>
</file>